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1783" r:id="rId2"/>
    <p:sldId id="284" r:id="rId3"/>
    <p:sldId id="285" r:id="rId4"/>
    <p:sldId id="289" r:id="rId5"/>
    <p:sldId id="292" r:id="rId6"/>
    <p:sldId id="290" r:id="rId7"/>
    <p:sldId id="295" r:id="rId8"/>
    <p:sldId id="296" r:id="rId9"/>
    <p:sldId id="1785" r:id="rId10"/>
    <p:sldId id="375" r:id="rId11"/>
    <p:sldId id="320" r:id="rId12"/>
    <p:sldId id="322" r:id="rId13"/>
    <p:sldId id="350" r:id="rId14"/>
    <p:sldId id="338" r:id="rId15"/>
    <p:sldId id="323" r:id="rId16"/>
    <p:sldId id="339" r:id="rId17"/>
    <p:sldId id="340" r:id="rId18"/>
    <p:sldId id="341" r:id="rId19"/>
    <p:sldId id="351" r:id="rId20"/>
    <p:sldId id="352" r:id="rId21"/>
    <p:sldId id="353" r:id="rId22"/>
    <p:sldId id="354" r:id="rId23"/>
    <p:sldId id="305" r:id="rId24"/>
    <p:sldId id="1786" r:id="rId25"/>
    <p:sldId id="1787" r:id="rId26"/>
    <p:sldId id="1788" r:id="rId27"/>
    <p:sldId id="327" r:id="rId28"/>
    <p:sldId id="345" r:id="rId29"/>
    <p:sldId id="329" r:id="rId30"/>
    <p:sldId id="377" r:id="rId31"/>
    <p:sldId id="378" r:id="rId32"/>
    <p:sldId id="346" r:id="rId33"/>
    <p:sldId id="357" r:id="rId34"/>
    <p:sldId id="309" r:id="rId35"/>
    <p:sldId id="347" r:id="rId36"/>
    <p:sldId id="355" r:id="rId37"/>
    <p:sldId id="356" r:id="rId38"/>
    <p:sldId id="314" r:id="rId39"/>
    <p:sldId id="334" r:id="rId40"/>
    <p:sldId id="1780" r:id="rId41"/>
    <p:sldId id="178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3C883C-3721-42DA-84D9-2465BE2C677B}" v="1" dt="2025-06-10T09:48:53.3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60"/>
  </p:normalViewPr>
  <p:slideViewPr>
    <p:cSldViewPr snapToGrid="0">
      <p:cViewPr varScale="1">
        <p:scale>
          <a:sx n="63" d="100"/>
          <a:sy n="63" d="100"/>
        </p:scale>
        <p:origin x="664" y="5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673C883C-3721-42DA-84D9-2465BE2C677B}"/>
    <pc:docChg chg="undo custSel delSld modSld">
      <pc:chgData name="Charlotte Adjanor-Doku" userId="4b102d02-cf13-4b3c-b1be-65733958ed09" providerId="ADAL" clId="{673C883C-3721-42DA-84D9-2465BE2C677B}" dt="2025-06-10T09:48:53.315" v="4"/>
      <pc:docMkLst>
        <pc:docMk/>
      </pc:docMkLst>
      <pc:sldChg chg="addSp delSp mod">
        <pc:chgData name="Charlotte Adjanor-Doku" userId="4b102d02-cf13-4b3c-b1be-65733958ed09" providerId="ADAL" clId="{673C883C-3721-42DA-84D9-2465BE2C677B}" dt="2025-06-10T09:46:21.327" v="3" actId="478"/>
        <pc:sldMkLst>
          <pc:docMk/>
          <pc:sldMk cId="2340101937" sldId="375"/>
        </pc:sldMkLst>
        <pc:spChg chg="del">
          <ac:chgData name="Charlotte Adjanor-Doku" userId="4b102d02-cf13-4b3c-b1be-65733958ed09" providerId="ADAL" clId="{673C883C-3721-42DA-84D9-2465BE2C677B}" dt="2025-06-10T09:46:21.327" v="3" actId="478"/>
          <ac:spMkLst>
            <pc:docMk/>
            <pc:sldMk cId="2340101937" sldId="375"/>
            <ac:spMk id="2" creationId="{E8ACD08D-B018-488A-924E-7348ECCCAC60}"/>
          </ac:spMkLst>
        </pc:spChg>
        <pc:spChg chg="add del">
          <ac:chgData name="Charlotte Adjanor-Doku" userId="4b102d02-cf13-4b3c-b1be-65733958ed09" providerId="ADAL" clId="{673C883C-3721-42DA-84D9-2465BE2C677B}" dt="2025-06-10T09:46:10.310" v="2" actId="478"/>
          <ac:spMkLst>
            <pc:docMk/>
            <pc:sldMk cId="2340101937" sldId="375"/>
            <ac:spMk id="7" creationId="{DE2DF980-A6A3-47B4-8F8D-EDCD8AA7862F}"/>
          </ac:spMkLst>
        </pc:spChg>
      </pc:sldChg>
      <pc:sldChg chg="addSp modSp">
        <pc:chgData name="Charlotte Adjanor-Doku" userId="4b102d02-cf13-4b3c-b1be-65733958ed09" providerId="ADAL" clId="{673C883C-3721-42DA-84D9-2465BE2C677B}" dt="2025-06-10T09:48:53.315" v="4"/>
        <pc:sldMkLst>
          <pc:docMk/>
          <pc:sldMk cId="2916658732" sldId="1783"/>
        </pc:sldMkLst>
        <pc:spChg chg="add mod">
          <ac:chgData name="Charlotte Adjanor-Doku" userId="4b102d02-cf13-4b3c-b1be-65733958ed09" providerId="ADAL" clId="{673C883C-3721-42DA-84D9-2465BE2C677B}" dt="2025-06-10T09:48:53.315" v="4"/>
          <ac:spMkLst>
            <pc:docMk/>
            <pc:sldMk cId="2916658732" sldId="1783"/>
            <ac:spMk id="3" creationId="{81179053-D75C-F4CA-FAE2-F599507FD322}"/>
          </ac:spMkLst>
        </pc:spChg>
      </pc:sldChg>
      <pc:sldChg chg="del">
        <pc:chgData name="Charlotte Adjanor-Doku" userId="4b102d02-cf13-4b3c-b1be-65733958ed09" providerId="ADAL" clId="{673C883C-3721-42DA-84D9-2465BE2C677B}" dt="2025-06-10T09:45:54.565" v="0" actId="47"/>
        <pc:sldMkLst>
          <pc:docMk/>
          <pc:sldMk cId="3386712427" sldId="17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10/06/2025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08BE11D-F3B8-4A11-8F80-4444DC20168A}"/>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AD96AE45-D22B-4EEE-B9E7-16ADFE63E3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196" name="Slide Number Placeholder 3">
            <a:extLst>
              <a:ext uri="{FF2B5EF4-FFF2-40B4-BE49-F238E27FC236}">
                <a16:creationId xmlns:a16="http://schemas.microsoft.com/office/drawing/2014/main" id="{64FE884F-90A5-4AEE-B63C-5A05EE523B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fld id="{232DB83C-DEF5-4F7A-96B2-6E06462B42DA}" type="slidenum">
              <a:rPr lang="en-US" altLang="en-US" sz="1200"/>
              <a:pPr/>
              <a:t>3</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ctr" eaLnBrk="1" hangingPunct="1">
              <a:spcBef>
                <a:spcPct val="50000"/>
              </a:spcBef>
              <a:buFontTx/>
              <a:buNone/>
            </a:pPr>
            <a:r>
              <a:rPr lang="en-US" altLang="en-US" sz="3200" b="1" dirty="0">
                <a:latin typeface="Times New Roman" panose="02020603050405020304" pitchFamily="18" charset="0"/>
              </a:rPr>
              <a:t>THE IMPORTANCE OF INTELLECTUAL PROPERTY</a:t>
            </a:r>
            <a:br>
              <a:rPr lang="en-US" altLang="en-US" sz="3200" b="1" dirty="0">
                <a:latin typeface="Times New Roman" panose="02020603050405020304" pitchFamily="18" charset="0"/>
              </a:rPr>
            </a:br>
            <a:endParaRPr lang="en-US" altLang="en-US" sz="3200" b="1" dirty="0">
              <a:latin typeface="Times New Roman" panose="02020603050405020304" pitchFamily="18" charset="0"/>
            </a:endParaRPr>
          </a:p>
        </p:txBody>
      </p:sp>
      <p:sp>
        <p:nvSpPr>
          <p:cNvPr id="2" name="Rectangle 1">
            <a:extLst>
              <a:ext uri="{FF2B5EF4-FFF2-40B4-BE49-F238E27FC236}">
                <a16:creationId xmlns:a16="http://schemas.microsoft.com/office/drawing/2014/main" id="{66ABD4BF-0A6E-4875-8551-2E2478DFD786}"/>
              </a:ext>
            </a:extLst>
          </p:cNvPr>
          <p:cNvSpPr/>
          <p:nvPr/>
        </p:nvSpPr>
        <p:spPr>
          <a:xfrm>
            <a:off x="7011758" y="987223"/>
            <a:ext cx="2568388" cy="914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a:solidFill>
                  <a:srgbClr val="FF0000"/>
                </a:solidFill>
                <a:latin typeface="Times New Roman" panose="02020603050405020304" pitchFamily="18" charset="0"/>
                <a:cs typeface="Times New Roman" panose="02020603050405020304" pitchFamily="18" charset="0"/>
              </a:rPr>
              <a:t>LECTURE FOUR</a:t>
            </a:r>
            <a:endParaRPr lang="en-GH" b="1" dirty="0">
              <a:solidFill>
                <a:srgbClr val="FF0000"/>
              </a:solidFill>
              <a:latin typeface="Times New Roman" panose="02020603050405020304" pitchFamily="18" charset="0"/>
              <a:cs typeface="Times New Roman" panose="02020603050405020304" pitchFamily="18" charset="0"/>
            </a:endParaRPr>
          </a:p>
        </p:txBody>
      </p:sp>
      <p:pic>
        <p:nvPicPr>
          <p:cNvPr id="5" name="Picture 1">
            <a:extLst>
              <a:ext uri="{FF2B5EF4-FFF2-40B4-BE49-F238E27FC236}">
                <a16:creationId xmlns:a16="http://schemas.microsoft.com/office/drawing/2014/main" id="{098F4FCC-2B95-4D7B-93BB-29E631BABD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2441" y="2877670"/>
            <a:ext cx="6245172" cy="324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1179053-D75C-F4CA-FAE2-F599507FD322}"/>
              </a:ext>
            </a:extLst>
          </p:cNvPr>
          <p:cNvSpPr txBox="1"/>
          <p:nvPr/>
        </p:nvSpPr>
        <p:spPr>
          <a:xfrm>
            <a:off x="272143" y="5181600"/>
            <a:ext cx="5921828" cy="1477328"/>
          </a:xfrm>
          <a:prstGeom prst="rect">
            <a:avLst/>
          </a:prstGeom>
          <a:noFill/>
        </p:spPr>
        <p:txBody>
          <a:bodyPr wrap="square" rtlCol="0">
            <a:spAutoFit/>
          </a:bodyPr>
          <a:lstStyle/>
          <a:p>
            <a:r>
              <a:rPr lang="en-GB" b="1" i="1" dirty="0">
                <a:solidFill>
                  <a:schemeClr val="accent4"/>
                </a:solidFill>
                <a:latin typeface="Times New Roman" panose="02020603050405020304" pitchFamily="18" charset="0"/>
                <a:cs typeface="Times New Roman" panose="02020603050405020304" pitchFamily="18" charset="0"/>
              </a:rPr>
              <a:t>Charlotte Adjanor-Doku, PhD</a:t>
            </a:r>
          </a:p>
          <a:p>
            <a:r>
              <a:rPr lang="en-GB" i="1" dirty="0">
                <a:solidFill>
                  <a:schemeClr val="accent4"/>
                </a:solidFill>
                <a:latin typeface="Times New Roman" panose="02020603050405020304" pitchFamily="18" charset="0"/>
                <a:cs typeface="Times New Roman" panose="02020603050405020304" pitchFamily="18" charset="0"/>
              </a:rPr>
              <a:t>Department of Human Resource &amp; Organisational Development</a:t>
            </a:r>
          </a:p>
          <a:p>
            <a:r>
              <a:rPr lang="en-GB" i="1" dirty="0">
                <a:solidFill>
                  <a:schemeClr val="accent4"/>
                </a:solidFill>
                <a:latin typeface="Times New Roman" panose="02020603050405020304" pitchFamily="18" charset="0"/>
                <a:cs typeface="Times New Roman" panose="02020603050405020304" pitchFamily="18" charset="0"/>
              </a:rPr>
              <a:t>KNUST School of Business</a:t>
            </a:r>
          </a:p>
          <a:p>
            <a:r>
              <a:rPr lang="en-GB" i="1" dirty="0">
                <a:solidFill>
                  <a:schemeClr val="accent4"/>
                </a:solidFill>
                <a:latin typeface="Times New Roman" panose="02020603050405020304" pitchFamily="18" charset="0"/>
                <a:cs typeface="Times New Roman" panose="02020603050405020304" pitchFamily="18" charset="0"/>
              </a:rPr>
              <a:t>cadjanor-doku@knust.edu.gh</a:t>
            </a:r>
          </a:p>
        </p:txBody>
      </p:sp>
    </p:spTree>
    <p:extLst>
      <p:ext uri="{BB962C8B-B14F-4D97-AF65-F5344CB8AC3E}">
        <p14:creationId xmlns:p14="http://schemas.microsoft.com/office/powerpoint/2010/main" val="291665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3CD032-40A8-40D2-8F33-0B82ABC64759}"/>
              </a:ext>
            </a:extLst>
          </p:cNvPr>
          <p:cNvSpPr>
            <a:spLocks noGrp="1"/>
          </p:cNvSpPr>
          <p:nvPr>
            <p:ph type="title"/>
          </p:nvPr>
        </p:nvSpPr>
        <p:spPr/>
        <p:txBody>
          <a:bodyPr/>
          <a:lstStyle/>
          <a:p>
            <a:r>
              <a:rPr lang="en-US" altLang="en-GH" sz="4400" dirty="0">
                <a:latin typeface="Times New Roman" panose="02020603050405020304" pitchFamily="18" charset="0"/>
              </a:rPr>
              <a:t>Patents</a:t>
            </a:r>
            <a:endParaRPr lang="en-GH" dirty="0"/>
          </a:p>
        </p:txBody>
      </p:sp>
      <p:sp>
        <p:nvSpPr>
          <p:cNvPr id="3" name="Slide Number Placeholder 2">
            <a:extLst>
              <a:ext uri="{FF2B5EF4-FFF2-40B4-BE49-F238E27FC236}">
                <a16:creationId xmlns:a16="http://schemas.microsoft.com/office/drawing/2014/main" id="{C335D2F8-A342-461E-B996-24AEFD813CFE}"/>
              </a:ext>
            </a:extLst>
          </p:cNvPr>
          <p:cNvSpPr>
            <a:spLocks noGrp="1"/>
          </p:cNvSpPr>
          <p:nvPr>
            <p:ph type="sldNum" sz="quarter" idx="12"/>
          </p:nvPr>
        </p:nvSpPr>
        <p:spPr/>
        <p:txBody>
          <a:bodyPr/>
          <a:lstStyle/>
          <a:p>
            <a:fld id="{F4801FD5-11B4-DE43-ACA2-E85EEB9A6F9C}" type="slidenum">
              <a:rPr lang="en-US" smtClean="0"/>
              <a:t>10</a:t>
            </a:fld>
            <a:endParaRPr lang="en-US"/>
          </a:p>
        </p:txBody>
      </p:sp>
      <p:sp>
        <p:nvSpPr>
          <p:cNvPr id="7" name="TextBox 6">
            <a:extLst>
              <a:ext uri="{FF2B5EF4-FFF2-40B4-BE49-F238E27FC236}">
                <a16:creationId xmlns:a16="http://schemas.microsoft.com/office/drawing/2014/main" id="{DE2DF980-A6A3-47B4-8F8D-EDCD8AA7862F}"/>
              </a:ext>
            </a:extLst>
          </p:cNvPr>
          <p:cNvSpPr txBox="1"/>
          <p:nvPr/>
        </p:nvSpPr>
        <p:spPr>
          <a:xfrm>
            <a:off x="609600" y="1626617"/>
            <a:ext cx="10972800" cy="4154984"/>
          </a:xfrm>
          <a:prstGeom prst="rect">
            <a:avLst/>
          </a:prstGeom>
          <a:noFill/>
        </p:spPr>
        <p:txBody>
          <a:bodyPr wrap="square">
            <a:spAutoFit/>
          </a:bodyPr>
          <a:lstStyle/>
          <a:p>
            <a:pPr algn="l"/>
            <a:r>
              <a:rPr lang="en-US" sz="2400" b="0" i="0" dirty="0">
                <a:effectLst/>
                <a:latin typeface="Times New Roman" panose="02020603050405020304" pitchFamily="18" charset="0"/>
                <a:cs typeface="Times New Roman" panose="02020603050405020304" pitchFamily="18" charset="0"/>
              </a:rPr>
              <a:t>Patents are territorial therefore a grant of a patent in Ghana affords the inventor the rights and protection of the invention only within Ghana. A patent may also be granted in respect of Ghana by filing a regional patent application with the African Regional Industrial Property Organization (ARIPO).</a:t>
            </a:r>
          </a:p>
          <a:p>
            <a:pPr algn="l"/>
            <a:endParaRPr lang="en-US" sz="2400" b="0" i="0" dirty="0">
              <a:effectLst/>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The World Intellectual Property Organization (WIPO) administers the Patent Corporation Treaty (PCT). The PCT ensures a unified method for filing international applications in member countries. Under the PCT, an applicant is able to file applications, conduct searches and examine inventions to determine their patentability. An applicant is then able to file an application in the national phase at the Patents Office for the grant of a patent by Ghana.</a:t>
            </a:r>
          </a:p>
        </p:txBody>
      </p:sp>
    </p:spTree>
    <p:extLst>
      <p:ext uri="{BB962C8B-B14F-4D97-AF65-F5344CB8AC3E}">
        <p14:creationId xmlns:p14="http://schemas.microsoft.com/office/powerpoint/2010/main" val="234010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52B19D1-3BDB-4BDF-980B-3C59E587B6EC}"/>
              </a:ext>
            </a:extLst>
          </p:cNvPr>
          <p:cNvSpPr>
            <a:spLocks noGrp="1" noChangeArrowheads="1"/>
          </p:cNvSpPr>
          <p:nvPr>
            <p:ph type="title"/>
          </p:nvPr>
        </p:nvSpPr>
        <p:spPr>
          <a:xfrm>
            <a:off x="2285999" y="457200"/>
            <a:ext cx="8955741" cy="838200"/>
          </a:xfrm>
        </p:spPr>
        <p:txBody>
          <a:bodyPr>
            <a:normAutofit fontScale="90000"/>
          </a:bodyPr>
          <a:lstStyle/>
          <a:p>
            <a:pPr eaLnBrk="1" hangingPunct="1"/>
            <a:r>
              <a:rPr lang="en-US" altLang="en-US" sz="3600" dirty="0">
                <a:latin typeface="Times New Roman" panose="02020603050405020304" pitchFamily="18" charset="0"/>
              </a:rPr>
              <a:t>Proper Understanding for What a Patent Means</a:t>
            </a:r>
          </a:p>
        </p:txBody>
      </p:sp>
      <p:sp>
        <p:nvSpPr>
          <p:cNvPr id="12291" name="Line 4">
            <a:extLst>
              <a:ext uri="{FF2B5EF4-FFF2-40B4-BE49-F238E27FC236}">
                <a16:creationId xmlns:a16="http://schemas.microsoft.com/office/drawing/2014/main" id="{E886D8BD-E3EC-4031-8AFA-DE255474A90C}"/>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2292" name="Rectangle 7">
            <a:extLst>
              <a:ext uri="{FF2B5EF4-FFF2-40B4-BE49-F238E27FC236}">
                <a16:creationId xmlns:a16="http://schemas.microsoft.com/office/drawing/2014/main" id="{40DC50EB-1F46-4F8F-98A7-101B7F1D2E38}"/>
              </a:ext>
            </a:extLst>
          </p:cNvPr>
          <p:cNvSpPr>
            <a:spLocks noChangeArrowheads="1"/>
          </p:cNvSpPr>
          <p:nvPr/>
        </p:nvSpPr>
        <p:spPr bwMode="auto">
          <a:xfrm>
            <a:off x="1981200" y="1676400"/>
            <a:ext cx="8229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sp>
        <p:nvSpPr>
          <p:cNvPr id="12293" name="Text Box 8">
            <a:extLst>
              <a:ext uri="{FF2B5EF4-FFF2-40B4-BE49-F238E27FC236}">
                <a16:creationId xmlns:a16="http://schemas.microsoft.com/office/drawing/2014/main" id="{43EDB16F-B38E-4F46-AAC0-A31BCF4E1A16}"/>
              </a:ext>
            </a:extLst>
          </p:cNvPr>
          <p:cNvSpPr txBox="1">
            <a:spLocks noChangeArrowheads="1"/>
          </p:cNvSpPr>
          <p:nvPr/>
        </p:nvSpPr>
        <p:spPr bwMode="auto">
          <a:xfrm>
            <a:off x="2057400" y="1752600"/>
            <a:ext cx="807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000" dirty="0">
                <a:latin typeface="Times New Roman" panose="02020603050405020304" pitchFamily="18" charset="0"/>
              </a:rPr>
              <a:t>A patent does not give its owner the right to make, use, or sell an invention; rather, the right granted is only to exclude others from doing so.</a:t>
            </a:r>
          </a:p>
          <a:p>
            <a:pPr eaLnBrk="1" hangingPunct="1">
              <a:spcBef>
                <a:spcPct val="50000"/>
              </a:spcBef>
              <a:buFontTx/>
              <a:buNone/>
            </a:pPr>
            <a:r>
              <a:rPr lang="en-US" altLang="en-US" sz="2000" dirty="0">
                <a:latin typeface="Times New Roman" panose="02020603050405020304" pitchFamily="18" charset="0"/>
              </a:rPr>
              <a:t>As a result, if an inventor obtains a patent for a new kind of computer chip, and the chip would infringe on a prior patent owned by Intel, the inventor has no right to make, use, or sell the chip.</a:t>
            </a:r>
          </a:p>
          <a:p>
            <a:pPr eaLnBrk="1" hangingPunct="1">
              <a:spcBef>
                <a:spcPct val="50000"/>
              </a:spcBef>
              <a:buFontTx/>
              <a:buNone/>
            </a:pPr>
            <a:r>
              <a:rPr lang="en-US" altLang="en-US" sz="2000" dirty="0">
                <a:latin typeface="Times New Roman" panose="02020603050405020304" pitchFamily="18" charset="0"/>
              </a:rPr>
              <a:t>To do so, the inventor would need to obtain permission from Intel.  Intel may refuse permission, or ask that a licensing fee be paid for the rights to infringe on its patent.</a:t>
            </a:r>
          </a:p>
          <a:p>
            <a:pPr eaLnBrk="1" hangingPunct="1">
              <a:spcBef>
                <a:spcPct val="50000"/>
              </a:spcBef>
              <a:buFontTx/>
              <a:buNone/>
            </a:pPr>
            <a:r>
              <a:rPr lang="en-US" altLang="en-US" sz="2000" dirty="0">
                <a:latin typeface="Times New Roman" panose="02020603050405020304" pitchFamily="18" charset="0"/>
              </a:rPr>
              <a:t>While this system may seem odd, it is really the only way the system could work.  Many inventions are improvements on existing inventions, and the system allows the improvements to be (patented) and sold, but only with the permission of the original inventors, who usually benefit by obtaining licensing income in exchange for their consent.</a:t>
            </a:r>
          </a:p>
        </p:txBody>
      </p:sp>
      <p:sp>
        <p:nvSpPr>
          <p:cNvPr id="12295" name="Slide Number Placeholder 8">
            <a:extLst>
              <a:ext uri="{FF2B5EF4-FFF2-40B4-BE49-F238E27FC236}">
                <a16:creationId xmlns:a16="http://schemas.microsoft.com/office/drawing/2014/main" id="{2740F910-8B51-47C4-A549-472F019570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C4F31731-8A7B-4019-B4B6-0E9F4C398A48}" type="slidenum">
              <a:rPr lang="en-US" altLang="en-US" sz="1400"/>
              <a:pPr>
                <a:spcBef>
                  <a:spcPct val="0"/>
                </a:spcBef>
                <a:buFontTx/>
                <a:buNone/>
              </a:pPr>
              <a:t>11</a:t>
            </a:fld>
            <a:endParaRPr lang="en-US"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51C695B-4DA2-47F7-BD60-3132F58C009B}"/>
              </a:ext>
            </a:extLst>
          </p:cNvPr>
          <p:cNvSpPr>
            <a:spLocks noGrp="1" noChangeArrowheads="1"/>
          </p:cNvSpPr>
          <p:nvPr>
            <p:ph type="title"/>
          </p:nvPr>
        </p:nvSpPr>
        <p:spPr>
          <a:xfrm>
            <a:off x="1524000" y="854074"/>
            <a:ext cx="9829800" cy="441325"/>
          </a:xfrm>
        </p:spPr>
        <p:txBody>
          <a:bodyPr>
            <a:normAutofit fontScale="90000"/>
          </a:bodyPr>
          <a:lstStyle/>
          <a:p>
            <a:pPr algn="ctr" eaLnBrk="1" hangingPunct="1"/>
            <a:r>
              <a:rPr lang="en-US" altLang="en-US" sz="3600" dirty="0">
                <a:latin typeface="Times New Roman" panose="02020603050405020304" pitchFamily="18" charset="0"/>
              </a:rPr>
              <a:t>Three Basic Requirements for </a:t>
            </a:r>
            <a:br>
              <a:rPr lang="en-US" altLang="en-US" sz="3600" dirty="0">
                <a:latin typeface="Times New Roman" panose="02020603050405020304" pitchFamily="18" charset="0"/>
              </a:rPr>
            </a:br>
            <a:r>
              <a:rPr lang="en-US" altLang="en-US" sz="3600" dirty="0">
                <a:latin typeface="Times New Roman" panose="02020603050405020304" pitchFamily="18" charset="0"/>
              </a:rPr>
              <a:t>Obtaining a Patent</a:t>
            </a:r>
          </a:p>
        </p:txBody>
      </p:sp>
      <p:sp>
        <p:nvSpPr>
          <p:cNvPr id="14339" name="Line 4">
            <a:extLst>
              <a:ext uri="{FF2B5EF4-FFF2-40B4-BE49-F238E27FC236}">
                <a16:creationId xmlns:a16="http://schemas.microsoft.com/office/drawing/2014/main" id="{71E2967F-293F-4621-AE21-2C6CE964DB0F}"/>
              </a:ext>
            </a:extLst>
          </p:cNvPr>
          <p:cNvSpPr>
            <a:spLocks noChangeShapeType="1"/>
          </p:cNvSpPr>
          <p:nvPr/>
        </p:nvSpPr>
        <p:spPr bwMode="auto">
          <a:xfrm>
            <a:off x="1524000" y="1546412"/>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pic>
        <p:nvPicPr>
          <p:cNvPr id="14340" name="Picture 6">
            <a:extLst>
              <a:ext uri="{FF2B5EF4-FFF2-40B4-BE49-F238E27FC236}">
                <a16:creationId xmlns:a16="http://schemas.microsoft.com/office/drawing/2014/main" id="{C92F5F1C-72F5-4939-94DA-2D56BD080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438" y="1889126"/>
            <a:ext cx="8716962"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Footer Placeholder 5">
            <a:extLst>
              <a:ext uri="{FF2B5EF4-FFF2-40B4-BE49-F238E27FC236}">
                <a16:creationId xmlns:a16="http://schemas.microsoft.com/office/drawing/2014/main" id="{D11691E2-79A5-4FAF-83B3-4945C7058D8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14342" name="Slide Number Placeholder 7">
            <a:extLst>
              <a:ext uri="{FF2B5EF4-FFF2-40B4-BE49-F238E27FC236}">
                <a16:creationId xmlns:a16="http://schemas.microsoft.com/office/drawing/2014/main" id="{88013442-966F-4B1A-9F9B-2538448A47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C37CC38C-8916-4120-B43A-2B9CC5043DC1}" type="slidenum">
              <a:rPr lang="en-US" altLang="en-US" sz="1400"/>
              <a:pPr>
                <a:spcBef>
                  <a:spcPct val="0"/>
                </a:spcBef>
                <a:buFontTx/>
                <a:buNone/>
              </a:pPr>
              <a:t>12</a:t>
            </a:fld>
            <a:endParaRPr lang="en-US"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7B7C2DA-DE2B-4A15-9086-462271A11C70}"/>
              </a:ext>
            </a:extLst>
          </p:cNvPr>
          <p:cNvSpPr>
            <a:spLocks noGrp="1" noChangeArrowheads="1"/>
          </p:cNvSpPr>
          <p:nvPr>
            <p:ph type="title"/>
          </p:nvPr>
        </p:nvSpPr>
        <p:spPr>
          <a:xfrm>
            <a:off x="1981200" y="581024"/>
            <a:ext cx="8229600" cy="714376"/>
          </a:xfrm>
        </p:spPr>
        <p:txBody>
          <a:bodyPr/>
          <a:lstStyle/>
          <a:p>
            <a:pPr eaLnBrk="1" hangingPunct="1"/>
            <a:r>
              <a:rPr lang="en-US" altLang="en-US" sz="3600" dirty="0">
                <a:latin typeface="Times New Roman" panose="02020603050405020304" pitchFamily="18" charset="0"/>
              </a:rPr>
              <a:t>Types of Patents</a:t>
            </a:r>
          </a:p>
        </p:txBody>
      </p:sp>
      <p:sp>
        <p:nvSpPr>
          <p:cNvPr id="15363" name="Line 4">
            <a:extLst>
              <a:ext uri="{FF2B5EF4-FFF2-40B4-BE49-F238E27FC236}">
                <a16:creationId xmlns:a16="http://schemas.microsoft.com/office/drawing/2014/main" id="{CD771401-3149-4F9B-AEC7-DF5F0C394560}"/>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5364" name="Rectangle 7">
            <a:extLst>
              <a:ext uri="{FF2B5EF4-FFF2-40B4-BE49-F238E27FC236}">
                <a16:creationId xmlns:a16="http://schemas.microsoft.com/office/drawing/2014/main" id="{15140BA0-F1CC-485C-84D3-B78986F56982}"/>
              </a:ext>
            </a:extLst>
          </p:cNvPr>
          <p:cNvSpPr>
            <a:spLocks noChangeArrowheads="1"/>
          </p:cNvSpPr>
          <p:nvPr/>
        </p:nvSpPr>
        <p:spPr bwMode="auto">
          <a:xfrm>
            <a:off x="1981200" y="1524000"/>
            <a:ext cx="8153400" cy="4724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cxnSp>
        <p:nvCxnSpPr>
          <p:cNvPr id="14" name="Straight Connector 13">
            <a:extLst>
              <a:ext uri="{FF2B5EF4-FFF2-40B4-BE49-F238E27FC236}">
                <a16:creationId xmlns:a16="http://schemas.microsoft.com/office/drawing/2014/main" id="{5404801C-208D-4810-B050-7E904700E78D}"/>
              </a:ext>
            </a:extLst>
          </p:cNvPr>
          <p:cNvCxnSpPr/>
          <p:nvPr/>
        </p:nvCxnSpPr>
        <p:spPr>
          <a:xfrm rot="5400000">
            <a:off x="915194" y="3885406"/>
            <a:ext cx="4724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400CD1-EC8E-4BD5-8F06-3F991AE334B5}"/>
              </a:ext>
            </a:extLst>
          </p:cNvPr>
          <p:cNvCxnSpPr/>
          <p:nvPr/>
        </p:nvCxnSpPr>
        <p:spPr>
          <a:xfrm rot="5400000">
            <a:off x="5944394" y="3885406"/>
            <a:ext cx="4724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DD6EA49-13C2-4050-9598-EFD718DBB323}"/>
              </a:ext>
            </a:extLst>
          </p:cNvPr>
          <p:cNvCxnSpPr/>
          <p:nvPr/>
        </p:nvCxnSpPr>
        <p:spPr>
          <a:xfrm>
            <a:off x="1981200" y="2133600"/>
            <a:ext cx="815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715DDB-0FAB-40AB-86AE-2118D9CCC69C}"/>
              </a:ext>
            </a:extLst>
          </p:cNvPr>
          <p:cNvCxnSpPr/>
          <p:nvPr/>
        </p:nvCxnSpPr>
        <p:spPr>
          <a:xfrm>
            <a:off x="1981200" y="3429000"/>
            <a:ext cx="815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054321-D07F-408F-8819-81CDD62E11EC}"/>
              </a:ext>
            </a:extLst>
          </p:cNvPr>
          <p:cNvCxnSpPr/>
          <p:nvPr/>
        </p:nvCxnSpPr>
        <p:spPr>
          <a:xfrm>
            <a:off x="1981200" y="4953000"/>
            <a:ext cx="8153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70" name="TextBox 25">
            <a:extLst>
              <a:ext uri="{FF2B5EF4-FFF2-40B4-BE49-F238E27FC236}">
                <a16:creationId xmlns:a16="http://schemas.microsoft.com/office/drawing/2014/main" id="{0EB9153C-9F43-4A9C-A5C6-58C2332CDB78}"/>
              </a:ext>
            </a:extLst>
          </p:cNvPr>
          <p:cNvSpPr txBox="1">
            <a:spLocks noChangeArrowheads="1"/>
          </p:cNvSpPr>
          <p:nvPr/>
        </p:nvSpPr>
        <p:spPr bwMode="auto">
          <a:xfrm>
            <a:off x="2057400" y="16002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Type</a:t>
            </a:r>
          </a:p>
        </p:txBody>
      </p:sp>
      <p:sp>
        <p:nvSpPr>
          <p:cNvPr id="15371" name="TextBox 26">
            <a:extLst>
              <a:ext uri="{FF2B5EF4-FFF2-40B4-BE49-F238E27FC236}">
                <a16:creationId xmlns:a16="http://schemas.microsoft.com/office/drawing/2014/main" id="{156FF676-B3CE-4D8C-958C-DB124C145642}"/>
              </a:ext>
            </a:extLst>
          </p:cNvPr>
          <p:cNvSpPr txBox="1">
            <a:spLocks noChangeArrowheads="1"/>
          </p:cNvSpPr>
          <p:nvPr/>
        </p:nvSpPr>
        <p:spPr bwMode="auto">
          <a:xfrm>
            <a:off x="3352800" y="1600200"/>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Type of Invention Covered</a:t>
            </a:r>
          </a:p>
        </p:txBody>
      </p:sp>
      <p:sp>
        <p:nvSpPr>
          <p:cNvPr id="15372" name="TextBox 27">
            <a:extLst>
              <a:ext uri="{FF2B5EF4-FFF2-40B4-BE49-F238E27FC236}">
                <a16:creationId xmlns:a16="http://schemas.microsoft.com/office/drawing/2014/main" id="{DEE4A2F6-20EB-448A-B4AF-E3A09E052AC8}"/>
              </a:ext>
            </a:extLst>
          </p:cNvPr>
          <p:cNvSpPr txBox="1">
            <a:spLocks noChangeArrowheads="1"/>
          </p:cNvSpPr>
          <p:nvPr/>
        </p:nvSpPr>
        <p:spPr bwMode="auto">
          <a:xfrm>
            <a:off x="8610600" y="16002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Duration</a:t>
            </a:r>
          </a:p>
        </p:txBody>
      </p:sp>
      <p:sp>
        <p:nvSpPr>
          <p:cNvPr id="15373" name="TextBox 28">
            <a:extLst>
              <a:ext uri="{FF2B5EF4-FFF2-40B4-BE49-F238E27FC236}">
                <a16:creationId xmlns:a16="http://schemas.microsoft.com/office/drawing/2014/main" id="{DE9A5CAD-CD52-434A-94DE-8596BB8A3251}"/>
              </a:ext>
            </a:extLst>
          </p:cNvPr>
          <p:cNvSpPr txBox="1">
            <a:spLocks noChangeArrowheads="1"/>
          </p:cNvSpPr>
          <p:nvPr/>
        </p:nvSpPr>
        <p:spPr bwMode="auto">
          <a:xfrm>
            <a:off x="2057400" y="2438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Utility</a:t>
            </a:r>
          </a:p>
        </p:txBody>
      </p:sp>
      <p:sp>
        <p:nvSpPr>
          <p:cNvPr id="15374" name="TextBox 29">
            <a:extLst>
              <a:ext uri="{FF2B5EF4-FFF2-40B4-BE49-F238E27FC236}">
                <a16:creationId xmlns:a16="http://schemas.microsoft.com/office/drawing/2014/main" id="{CEA857E9-1233-4FD5-99D6-D4116C76107B}"/>
              </a:ext>
            </a:extLst>
          </p:cNvPr>
          <p:cNvSpPr txBox="1">
            <a:spLocks noChangeArrowheads="1"/>
          </p:cNvSpPr>
          <p:nvPr/>
        </p:nvSpPr>
        <p:spPr bwMode="auto">
          <a:xfrm>
            <a:off x="2057400" y="3962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Design</a:t>
            </a:r>
          </a:p>
        </p:txBody>
      </p:sp>
      <p:sp>
        <p:nvSpPr>
          <p:cNvPr id="15375" name="TextBox 30">
            <a:extLst>
              <a:ext uri="{FF2B5EF4-FFF2-40B4-BE49-F238E27FC236}">
                <a16:creationId xmlns:a16="http://schemas.microsoft.com/office/drawing/2014/main" id="{B6C65187-1777-426D-AE92-6E474BB21945}"/>
              </a:ext>
            </a:extLst>
          </p:cNvPr>
          <p:cNvSpPr txBox="1">
            <a:spLocks noChangeArrowheads="1"/>
          </p:cNvSpPr>
          <p:nvPr/>
        </p:nvSpPr>
        <p:spPr bwMode="auto">
          <a:xfrm>
            <a:off x="2057400" y="53340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Plant</a:t>
            </a:r>
          </a:p>
        </p:txBody>
      </p:sp>
      <p:sp>
        <p:nvSpPr>
          <p:cNvPr id="15376" name="TextBox 31">
            <a:extLst>
              <a:ext uri="{FF2B5EF4-FFF2-40B4-BE49-F238E27FC236}">
                <a16:creationId xmlns:a16="http://schemas.microsoft.com/office/drawing/2014/main" id="{94CF34DC-D5E1-41B7-B7DB-3736C8658543}"/>
              </a:ext>
            </a:extLst>
          </p:cNvPr>
          <p:cNvSpPr txBox="1">
            <a:spLocks noChangeArrowheads="1"/>
          </p:cNvSpPr>
          <p:nvPr/>
        </p:nvSpPr>
        <p:spPr bwMode="auto">
          <a:xfrm>
            <a:off x="8229600" y="2133601"/>
            <a:ext cx="1905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20 years from the date of the original application.</a:t>
            </a:r>
          </a:p>
        </p:txBody>
      </p:sp>
      <p:sp>
        <p:nvSpPr>
          <p:cNvPr id="15377" name="TextBox 32">
            <a:extLst>
              <a:ext uri="{FF2B5EF4-FFF2-40B4-BE49-F238E27FC236}">
                <a16:creationId xmlns:a16="http://schemas.microsoft.com/office/drawing/2014/main" id="{B081F73E-B448-48C5-B41D-611C791DB7B3}"/>
              </a:ext>
            </a:extLst>
          </p:cNvPr>
          <p:cNvSpPr txBox="1">
            <a:spLocks noChangeArrowheads="1"/>
          </p:cNvSpPr>
          <p:nvPr/>
        </p:nvSpPr>
        <p:spPr bwMode="auto">
          <a:xfrm>
            <a:off x="8229600" y="4953001"/>
            <a:ext cx="1905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20 years from the date of the original application.</a:t>
            </a:r>
          </a:p>
        </p:txBody>
      </p:sp>
      <p:sp>
        <p:nvSpPr>
          <p:cNvPr id="15378" name="TextBox 33">
            <a:extLst>
              <a:ext uri="{FF2B5EF4-FFF2-40B4-BE49-F238E27FC236}">
                <a16:creationId xmlns:a16="http://schemas.microsoft.com/office/drawing/2014/main" id="{1F2A2248-C38E-411D-83C2-144571799230}"/>
              </a:ext>
            </a:extLst>
          </p:cNvPr>
          <p:cNvSpPr txBox="1">
            <a:spLocks noChangeArrowheads="1"/>
          </p:cNvSpPr>
          <p:nvPr/>
        </p:nvSpPr>
        <p:spPr bwMode="auto">
          <a:xfrm>
            <a:off x="8229600" y="3505201"/>
            <a:ext cx="1905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14 years from the date of the original application.</a:t>
            </a:r>
          </a:p>
        </p:txBody>
      </p:sp>
      <p:sp>
        <p:nvSpPr>
          <p:cNvPr id="15379" name="TextBox 34">
            <a:extLst>
              <a:ext uri="{FF2B5EF4-FFF2-40B4-BE49-F238E27FC236}">
                <a16:creationId xmlns:a16="http://schemas.microsoft.com/office/drawing/2014/main" id="{7E465249-F0DC-4553-BED9-7325EC040506}"/>
              </a:ext>
            </a:extLst>
          </p:cNvPr>
          <p:cNvSpPr txBox="1">
            <a:spLocks noChangeArrowheads="1"/>
          </p:cNvSpPr>
          <p:nvPr/>
        </p:nvSpPr>
        <p:spPr bwMode="auto">
          <a:xfrm>
            <a:off x="3429000" y="2209800"/>
            <a:ext cx="4724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New or useful process, machine, manufacturer, or composition of material or any new and useful improvement thereof.</a:t>
            </a:r>
          </a:p>
        </p:txBody>
      </p:sp>
      <p:sp>
        <p:nvSpPr>
          <p:cNvPr id="15380" name="TextBox 35">
            <a:extLst>
              <a:ext uri="{FF2B5EF4-FFF2-40B4-BE49-F238E27FC236}">
                <a16:creationId xmlns:a16="http://schemas.microsoft.com/office/drawing/2014/main" id="{12DC07DB-F56F-4672-B214-F3907993D289}"/>
              </a:ext>
            </a:extLst>
          </p:cNvPr>
          <p:cNvSpPr txBox="1">
            <a:spLocks noChangeArrowheads="1"/>
          </p:cNvSpPr>
          <p:nvPr/>
        </p:nvSpPr>
        <p:spPr bwMode="auto">
          <a:xfrm>
            <a:off x="3429000" y="3733801"/>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Invention of new, original, and ornamental design for manufactured products.</a:t>
            </a:r>
          </a:p>
        </p:txBody>
      </p:sp>
      <p:sp>
        <p:nvSpPr>
          <p:cNvPr id="15381" name="TextBox 36">
            <a:extLst>
              <a:ext uri="{FF2B5EF4-FFF2-40B4-BE49-F238E27FC236}">
                <a16:creationId xmlns:a16="http://schemas.microsoft.com/office/drawing/2014/main" id="{BA580733-F4CE-4E10-984C-EF4B1902BF46}"/>
              </a:ext>
            </a:extLst>
          </p:cNvPr>
          <p:cNvSpPr txBox="1">
            <a:spLocks noChangeArrowheads="1"/>
          </p:cNvSpPr>
          <p:nvPr/>
        </p:nvSpPr>
        <p:spPr bwMode="auto">
          <a:xfrm>
            <a:off x="3429000" y="5105401"/>
            <a:ext cx="472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dirty="0">
                <a:latin typeface="Times New Roman" panose="02020603050405020304" pitchFamily="18" charset="0"/>
              </a:rPr>
              <a:t>Any new varieties of plants that can be reproduced asexually.</a:t>
            </a:r>
          </a:p>
        </p:txBody>
      </p:sp>
      <p:sp>
        <p:nvSpPr>
          <p:cNvPr id="15383" name="Slide Number Placeholder 23">
            <a:extLst>
              <a:ext uri="{FF2B5EF4-FFF2-40B4-BE49-F238E27FC236}">
                <a16:creationId xmlns:a16="http://schemas.microsoft.com/office/drawing/2014/main" id="{1C59AACE-1A98-45B3-9CDA-2CDF59A848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B7639E90-9357-45B7-BD4C-B92D97139186}" type="slidenum">
              <a:rPr lang="en-US" altLang="en-US" sz="1400"/>
              <a:pPr>
                <a:spcBef>
                  <a:spcPct val="0"/>
                </a:spcBef>
                <a:buFontTx/>
                <a:buNone/>
              </a:pPr>
              <a:t>13</a:t>
            </a:fld>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F8428CF-A180-432B-BC07-3F5945D45FCA}"/>
              </a:ext>
            </a:extLst>
          </p:cNvPr>
          <p:cNvSpPr>
            <a:spLocks noGrp="1" noChangeArrowheads="1"/>
          </p:cNvSpPr>
          <p:nvPr>
            <p:ph type="title"/>
          </p:nvPr>
        </p:nvSpPr>
        <p:spPr>
          <a:xfrm>
            <a:off x="1981200" y="608924"/>
            <a:ext cx="8229600" cy="686476"/>
          </a:xfrm>
        </p:spPr>
        <p:txBody>
          <a:bodyPr>
            <a:normAutofit fontScale="90000"/>
          </a:bodyPr>
          <a:lstStyle/>
          <a:p>
            <a:pPr eaLnBrk="1" hangingPunct="1"/>
            <a:r>
              <a:rPr lang="en-US" altLang="en-US" sz="3600" dirty="0">
                <a:latin typeface="Times New Roman" panose="02020603050405020304" pitchFamily="18" charset="0"/>
              </a:rPr>
              <a:t>Business Method Patents </a:t>
            </a:r>
            <a:br>
              <a:rPr lang="en-US" altLang="en-US" sz="3600" dirty="0">
                <a:latin typeface="Times New Roman" panose="02020603050405020304" pitchFamily="18" charset="0"/>
              </a:rPr>
            </a:br>
            <a:r>
              <a:rPr lang="en-US" altLang="en-US" sz="2000" dirty="0">
                <a:latin typeface="Times New Roman" panose="02020603050405020304" pitchFamily="18" charset="0"/>
              </a:rPr>
              <a:t>(Special Utility Patent)</a:t>
            </a:r>
          </a:p>
        </p:txBody>
      </p:sp>
      <p:sp>
        <p:nvSpPr>
          <p:cNvPr id="16387" name="Rectangle 3">
            <a:extLst>
              <a:ext uri="{FF2B5EF4-FFF2-40B4-BE49-F238E27FC236}">
                <a16:creationId xmlns:a16="http://schemas.microsoft.com/office/drawing/2014/main" id="{A3C0677E-A4C5-47BA-92AC-746D2EB0A5D5}"/>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Business Method Patent</a:t>
            </a:r>
          </a:p>
          <a:p>
            <a:pPr lvl="1" eaLnBrk="1" hangingPunct="1"/>
            <a:r>
              <a:rPr lang="en-US" altLang="en-US">
                <a:latin typeface="Times New Roman" panose="02020603050405020304" pitchFamily="18" charset="0"/>
              </a:rPr>
              <a:t>A business method patent is a patent that protects an invention that is or facilitates a method of doing business.</a:t>
            </a:r>
          </a:p>
          <a:p>
            <a:pPr lvl="1" eaLnBrk="1" hangingPunct="1"/>
            <a:r>
              <a:rPr lang="en-US" altLang="en-US">
                <a:latin typeface="Times New Roman" panose="02020603050405020304" pitchFamily="18" charset="0"/>
              </a:rPr>
              <a:t>The most notable business method patents that have been awarded:</a:t>
            </a:r>
          </a:p>
          <a:p>
            <a:pPr lvl="2" eaLnBrk="1" hangingPunct="1"/>
            <a:r>
              <a:rPr lang="en-US" altLang="en-US">
                <a:latin typeface="Times New Roman" panose="02020603050405020304" pitchFamily="18" charset="0"/>
              </a:rPr>
              <a:t>Amazon.com’s one-click ordering system.</a:t>
            </a:r>
          </a:p>
          <a:p>
            <a:pPr lvl="2" eaLnBrk="1" hangingPunct="1"/>
            <a:r>
              <a:rPr lang="en-US" altLang="en-US">
                <a:latin typeface="Times New Roman" panose="02020603050405020304" pitchFamily="18" charset="0"/>
              </a:rPr>
              <a:t>Priceline.com’s “name-your-price” business model.</a:t>
            </a:r>
          </a:p>
          <a:p>
            <a:pPr lvl="2" eaLnBrk="1" hangingPunct="1"/>
            <a:r>
              <a:rPr lang="en-US" altLang="en-US">
                <a:latin typeface="Times New Roman" panose="02020603050405020304" pitchFamily="18" charset="0"/>
              </a:rPr>
              <a:t>Netflix’s method for allowing customers to set up a rental list of movies to be mailed to them.</a:t>
            </a:r>
          </a:p>
        </p:txBody>
      </p:sp>
      <p:sp>
        <p:nvSpPr>
          <p:cNvPr id="16388" name="Line 4">
            <a:extLst>
              <a:ext uri="{FF2B5EF4-FFF2-40B4-BE49-F238E27FC236}">
                <a16:creationId xmlns:a16="http://schemas.microsoft.com/office/drawing/2014/main" id="{CF113B99-4D15-4C00-8C25-A15FDB593CAE}"/>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6389" name="Footer Placeholder 5">
            <a:extLst>
              <a:ext uri="{FF2B5EF4-FFF2-40B4-BE49-F238E27FC236}">
                <a16:creationId xmlns:a16="http://schemas.microsoft.com/office/drawing/2014/main" id="{214A4F9A-EA02-49C7-93FB-7F746CD0999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16390" name="Slide Number Placeholder 7">
            <a:extLst>
              <a:ext uri="{FF2B5EF4-FFF2-40B4-BE49-F238E27FC236}">
                <a16:creationId xmlns:a16="http://schemas.microsoft.com/office/drawing/2014/main" id="{3D0014D6-E456-4D42-9715-6451B6A933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EEB06D02-2604-4FF8-9572-EF358857F4F1}" type="slidenum">
              <a:rPr lang="en-US" altLang="en-US" sz="1400"/>
              <a:pPr>
                <a:spcBef>
                  <a:spcPct val="0"/>
                </a:spcBef>
                <a:buFontTx/>
                <a:buNone/>
              </a:pPr>
              <a:t>14</a:t>
            </a:fld>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1464DC4-08D9-455F-9804-A1A4F33D8B65}"/>
              </a:ext>
            </a:extLst>
          </p:cNvPr>
          <p:cNvSpPr>
            <a:spLocks noGrp="1" noChangeArrowheads="1"/>
          </p:cNvSpPr>
          <p:nvPr>
            <p:ph type="title"/>
          </p:nvPr>
        </p:nvSpPr>
        <p:spPr>
          <a:xfrm>
            <a:off x="1981200" y="645458"/>
            <a:ext cx="8229600" cy="649941"/>
          </a:xfrm>
        </p:spPr>
        <p:txBody>
          <a:bodyPr/>
          <a:lstStyle/>
          <a:p>
            <a:pPr eaLnBrk="1" hangingPunct="1"/>
            <a:r>
              <a:rPr lang="en-US" altLang="en-US" sz="3600" dirty="0">
                <a:latin typeface="Times New Roman" panose="02020603050405020304" pitchFamily="18" charset="0"/>
              </a:rPr>
              <a:t>The Process of Obtaining a Patent</a:t>
            </a:r>
          </a:p>
        </p:txBody>
      </p:sp>
      <p:sp>
        <p:nvSpPr>
          <p:cNvPr id="17411" name="Line 4">
            <a:extLst>
              <a:ext uri="{FF2B5EF4-FFF2-40B4-BE49-F238E27FC236}">
                <a16:creationId xmlns:a16="http://schemas.microsoft.com/office/drawing/2014/main" id="{ACF54532-E739-4FF6-92A8-E1B4A9CDF8D9}"/>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7412" name="Footer Placeholder 5">
            <a:extLst>
              <a:ext uri="{FF2B5EF4-FFF2-40B4-BE49-F238E27FC236}">
                <a16:creationId xmlns:a16="http://schemas.microsoft.com/office/drawing/2014/main" id="{4F664460-924A-4437-B287-914951E135B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17413" name="Slide Number Placeholder 7">
            <a:extLst>
              <a:ext uri="{FF2B5EF4-FFF2-40B4-BE49-F238E27FC236}">
                <a16:creationId xmlns:a16="http://schemas.microsoft.com/office/drawing/2014/main" id="{A45D7F67-C905-459C-9552-F3AD0574AD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850B14F2-5CA5-4C26-9851-D255ACD6A8A7}" type="slidenum">
              <a:rPr lang="en-US" altLang="en-US" sz="1400"/>
              <a:pPr>
                <a:spcBef>
                  <a:spcPct val="0"/>
                </a:spcBef>
                <a:buFontTx/>
                <a:buNone/>
              </a:pPr>
              <a:t>15</a:t>
            </a:fld>
            <a:endParaRPr lang="en-US" altLang="en-US" sz="1400"/>
          </a:p>
        </p:txBody>
      </p:sp>
      <p:pic>
        <p:nvPicPr>
          <p:cNvPr id="17414" name="Picture 1">
            <a:extLst>
              <a:ext uri="{FF2B5EF4-FFF2-40B4-BE49-F238E27FC236}">
                <a16:creationId xmlns:a16="http://schemas.microsoft.com/office/drawing/2014/main" id="{487067E0-B1C0-43A7-865D-D3FFC67291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2425" y="1676400"/>
            <a:ext cx="894715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A24CD3A-37AC-446B-821D-790B436865BB}"/>
              </a:ext>
            </a:extLst>
          </p:cNvPr>
          <p:cNvSpPr>
            <a:spLocks noGrp="1" noChangeArrowheads="1"/>
          </p:cNvSpPr>
          <p:nvPr>
            <p:ph type="title"/>
          </p:nvPr>
        </p:nvSpPr>
        <p:spPr>
          <a:xfrm>
            <a:off x="1981200" y="772120"/>
            <a:ext cx="8229600" cy="523280"/>
          </a:xfrm>
        </p:spPr>
        <p:txBody>
          <a:bodyPr>
            <a:normAutofit fontScale="90000"/>
          </a:bodyPr>
          <a:lstStyle/>
          <a:p>
            <a:pPr eaLnBrk="1" hangingPunct="1"/>
            <a:r>
              <a:rPr lang="en-US" altLang="en-US" sz="3600" dirty="0">
                <a:latin typeface="Times New Roman" panose="02020603050405020304" pitchFamily="18" charset="0"/>
              </a:rPr>
              <a:t>Patent Infringement</a:t>
            </a:r>
            <a:endParaRPr lang="en-US" altLang="en-US" sz="2000" dirty="0">
              <a:latin typeface="Times New Roman" panose="02020603050405020304" pitchFamily="18" charset="0"/>
            </a:endParaRPr>
          </a:p>
        </p:txBody>
      </p:sp>
      <p:sp>
        <p:nvSpPr>
          <p:cNvPr id="18435" name="Rectangle 3">
            <a:extLst>
              <a:ext uri="{FF2B5EF4-FFF2-40B4-BE49-F238E27FC236}">
                <a16:creationId xmlns:a16="http://schemas.microsoft.com/office/drawing/2014/main" id="{580CF726-83CD-4E9E-9A03-E95020CA669D}"/>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Patent Infringement</a:t>
            </a:r>
          </a:p>
          <a:p>
            <a:pPr lvl="1" eaLnBrk="1" hangingPunct="1"/>
            <a:r>
              <a:rPr lang="en-US" altLang="en-US">
                <a:latin typeface="Times New Roman" panose="02020603050405020304" pitchFamily="18" charset="0"/>
              </a:rPr>
              <a:t>Takes place when one party engages in the unauthorized use of another party’s patent.</a:t>
            </a:r>
          </a:p>
          <a:p>
            <a:pPr lvl="1" eaLnBrk="1" hangingPunct="1"/>
            <a:r>
              <a:rPr lang="en-US" altLang="en-US">
                <a:latin typeface="Times New Roman" panose="02020603050405020304" pitchFamily="18" charset="0"/>
              </a:rPr>
              <a:t>The tough part (particularly from a small entrepreneurial firm’s point of view) is that patent infringement cases are costly to litigate.</a:t>
            </a:r>
          </a:p>
          <a:p>
            <a:pPr lvl="2" eaLnBrk="1" hangingPunct="1"/>
            <a:r>
              <a:rPr lang="en-US" altLang="en-US">
                <a:latin typeface="Times New Roman" panose="02020603050405020304" pitchFamily="18" charset="0"/>
              </a:rPr>
              <a:t>A typical patent infringement case costs each side at least $500,000 to litigate.</a:t>
            </a:r>
          </a:p>
        </p:txBody>
      </p:sp>
      <p:sp>
        <p:nvSpPr>
          <p:cNvPr id="18436" name="Line 4">
            <a:extLst>
              <a:ext uri="{FF2B5EF4-FFF2-40B4-BE49-F238E27FC236}">
                <a16:creationId xmlns:a16="http://schemas.microsoft.com/office/drawing/2014/main" id="{A0183F1A-FB99-4EFC-99A8-C0F2A8B3B4A8}"/>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8438" name="Slide Number Placeholder 7">
            <a:extLst>
              <a:ext uri="{FF2B5EF4-FFF2-40B4-BE49-F238E27FC236}">
                <a16:creationId xmlns:a16="http://schemas.microsoft.com/office/drawing/2014/main" id="{C66AF4D4-232E-4C0E-B7C9-DE5476A480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F0A47640-FA48-4A35-8841-37D29A665809}" type="slidenum">
              <a:rPr lang="en-US" altLang="en-US" sz="1400"/>
              <a:pPr>
                <a:spcBef>
                  <a:spcPct val="0"/>
                </a:spcBef>
                <a:buFontTx/>
                <a:buNone/>
              </a:pPr>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ECBAAF6-9A92-4FB6-97CC-8581260241D6}"/>
              </a:ext>
            </a:extLst>
          </p:cNvPr>
          <p:cNvSpPr>
            <a:spLocks noGrp="1" noChangeArrowheads="1"/>
          </p:cNvSpPr>
          <p:nvPr>
            <p:ph type="title"/>
          </p:nvPr>
        </p:nvSpPr>
        <p:spPr>
          <a:xfrm>
            <a:off x="1981200" y="608924"/>
            <a:ext cx="8229600" cy="686476"/>
          </a:xfrm>
        </p:spPr>
        <p:txBody>
          <a:bodyPr/>
          <a:lstStyle/>
          <a:p>
            <a:pPr eaLnBrk="1" hangingPunct="1"/>
            <a:r>
              <a:rPr lang="en-US" altLang="en-US" sz="3600" dirty="0">
                <a:latin typeface="Times New Roman" panose="02020603050405020304" pitchFamily="18" charset="0"/>
              </a:rPr>
              <a:t>Trademarks</a:t>
            </a:r>
            <a:endParaRPr lang="en-US" altLang="en-US" sz="2000" dirty="0">
              <a:latin typeface="Times New Roman" panose="02020603050405020304" pitchFamily="18" charset="0"/>
            </a:endParaRPr>
          </a:p>
        </p:txBody>
      </p:sp>
      <p:sp>
        <p:nvSpPr>
          <p:cNvPr id="19459" name="Rectangle 3">
            <a:extLst>
              <a:ext uri="{FF2B5EF4-FFF2-40B4-BE49-F238E27FC236}">
                <a16:creationId xmlns:a16="http://schemas.microsoft.com/office/drawing/2014/main" id="{B63C821C-FAD8-4F01-BB2D-5B6994F8D221}"/>
              </a:ext>
            </a:extLst>
          </p:cNvPr>
          <p:cNvSpPr>
            <a:spLocks noGrp="1" noChangeArrowheads="1"/>
          </p:cNvSpPr>
          <p:nvPr>
            <p:ph type="body" idx="1"/>
          </p:nvPr>
        </p:nvSpPr>
        <p:spPr>
          <a:xfrm>
            <a:off x="838200" y="1648777"/>
            <a:ext cx="10515600" cy="4277995"/>
          </a:xfrm>
        </p:spPr>
        <p:txBody>
          <a:bodyPr>
            <a:normAutofit lnSpcReduction="10000"/>
          </a:bodyPr>
          <a:lstStyle/>
          <a:p>
            <a:pPr eaLnBrk="1" hangingPunct="1"/>
            <a:r>
              <a:rPr lang="en-US" altLang="en-US" dirty="0">
                <a:latin typeface="Times New Roman" panose="02020603050405020304" pitchFamily="18" charset="0"/>
              </a:rPr>
              <a:t>Trademark</a:t>
            </a:r>
          </a:p>
          <a:p>
            <a:pPr lvl="1" eaLnBrk="1" hangingPunct="1"/>
            <a:r>
              <a:rPr lang="en-US" altLang="en-US" dirty="0">
                <a:latin typeface="Times New Roman" panose="02020603050405020304" pitchFamily="18" charset="0"/>
              </a:rPr>
              <a:t>A trademark is any word, name, symbol, or device used to identify the source or origin of products or services and to distinguish those product or services from others.</a:t>
            </a:r>
          </a:p>
          <a:p>
            <a:pPr lvl="1" eaLnBrk="1" hangingPunct="1"/>
            <a:r>
              <a:rPr lang="en-US" altLang="en-US" dirty="0">
                <a:latin typeface="Times New Roman" panose="02020603050405020304" pitchFamily="18" charset="0"/>
              </a:rPr>
              <a:t>Trademarks also provide consumers with useful information.</a:t>
            </a:r>
          </a:p>
          <a:p>
            <a:pPr lvl="2" eaLnBrk="1" hangingPunct="1"/>
            <a:r>
              <a:rPr lang="en-US" altLang="en-US" dirty="0">
                <a:latin typeface="Times New Roman" panose="02020603050405020304" pitchFamily="18" charset="0"/>
              </a:rPr>
              <a:t>For example, consumers know what to expect when they see a Macy’s store.</a:t>
            </a:r>
          </a:p>
          <a:p>
            <a:pPr lvl="2" eaLnBrk="1" hangingPunct="1"/>
            <a:r>
              <a:rPr lang="en-US" altLang="en-US" dirty="0">
                <a:latin typeface="Times New Roman" panose="02020603050405020304" pitchFamily="18" charset="0"/>
              </a:rPr>
              <a:t>Think how confusing it would be if any retail store could use the name Macy’s.</a:t>
            </a:r>
          </a:p>
          <a:p>
            <a:pPr lvl="2" eaLnBrk="1" hangingPunct="1"/>
            <a:r>
              <a:rPr lang="en-US" altLang="en-US" dirty="0">
                <a:latin typeface="Times New Roman" panose="02020603050405020304" pitchFamily="18" charset="0"/>
              </a:rPr>
              <a:t>Fan Milk: A well-known brand for dairy products and frozen treats like ice cream and yogurt. The "Fan Milk" name and logo are trademarked.</a:t>
            </a:r>
          </a:p>
          <a:p>
            <a:pPr lvl="2" eaLnBrk="1" hangingPunct="1"/>
            <a:r>
              <a:rPr lang="en-US" altLang="en-US" dirty="0" err="1">
                <a:latin typeface="Times New Roman" panose="02020603050405020304" pitchFamily="18" charset="0"/>
              </a:rPr>
              <a:t>Kasapreko</a:t>
            </a:r>
            <a:r>
              <a:rPr lang="en-US" altLang="en-US" dirty="0">
                <a:latin typeface="Times New Roman" panose="02020603050405020304" pitchFamily="18" charset="0"/>
              </a:rPr>
              <a:t>: A major player in the beverage industry, particularly known for alcoholic beverages like </a:t>
            </a:r>
            <a:r>
              <a:rPr lang="en-US" altLang="en-US" dirty="0" err="1">
                <a:latin typeface="Times New Roman" panose="02020603050405020304" pitchFamily="18" charset="0"/>
              </a:rPr>
              <a:t>Alomo</a:t>
            </a:r>
            <a:r>
              <a:rPr lang="en-US" altLang="en-US" dirty="0">
                <a:latin typeface="Times New Roman" panose="02020603050405020304" pitchFamily="18" charset="0"/>
              </a:rPr>
              <a:t> Bitters. The brand name "</a:t>
            </a:r>
            <a:r>
              <a:rPr lang="en-US" altLang="en-US" dirty="0" err="1">
                <a:latin typeface="Times New Roman" panose="02020603050405020304" pitchFamily="18" charset="0"/>
              </a:rPr>
              <a:t>Kasapreko</a:t>
            </a:r>
            <a:r>
              <a:rPr lang="en-US" altLang="en-US" dirty="0">
                <a:latin typeface="Times New Roman" panose="02020603050405020304" pitchFamily="18" charset="0"/>
              </a:rPr>
              <a:t>" and its various product logos are trademarked.</a:t>
            </a:r>
          </a:p>
          <a:p>
            <a:pPr lvl="2" eaLnBrk="1" hangingPunct="1"/>
            <a:r>
              <a:rPr lang="en-US" altLang="en-US" dirty="0" err="1">
                <a:latin typeface="Times New Roman" panose="02020603050405020304" pitchFamily="18" charset="0"/>
              </a:rPr>
              <a:t>Melcom</a:t>
            </a:r>
            <a:r>
              <a:rPr lang="en-US" altLang="en-US" dirty="0">
                <a:latin typeface="Times New Roman" panose="02020603050405020304" pitchFamily="18" charset="0"/>
              </a:rPr>
              <a:t>: A leading retail chain in Ghana, known for its wide range of products. The name "</a:t>
            </a:r>
            <a:r>
              <a:rPr lang="en-US" altLang="en-US" dirty="0" err="1">
                <a:latin typeface="Times New Roman" panose="02020603050405020304" pitchFamily="18" charset="0"/>
              </a:rPr>
              <a:t>Melcom</a:t>
            </a:r>
            <a:r>
              <a:rPr lang="en-US" altLang="en-US" dirty="0">
                <a:latin typeface="Times New Roman" panose="02020603050405020304" pitchFamily="18" charset="0"/>
              </a:rPr>
              <a:t>" and its logo are trademarked</a:t>
            </a:r>
          </a:p>
        </p:txBody>
      </p:sp>
      <p:sp>
        <p:nvSpPr>
          <p:cNvPr id="19460" name="Line 4">
            <a:extLst>
              <a:ext uri="{FF2B5EF4-FFF2-40B4-BE49-F238E27FC236}">
                <a16:creationId xmlns:a16="http://schemas.microsoft.com/office/drawing/2014/main" id="{4B91984E-DC43-4019-A40B-FEA99928B444}"/>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9462" name="Slide Number Placeholder 7">
            <a:extLst>
              <a:ext uri="{FF2B5EF4-FFF2-40B4-BE49-F238E27FC236}">
                <a16:creationId xmlns:a16="http://schemas.microsoft.com/office/drawing/2014/main" id="{1EB32C39-CF83-4930-9173-9AF76BC66F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31454F28-D592-4CF5-BA50-37E19A835411}" type="slidenum">
              <a:rPr lang="en-US" altLang="en-US" sz="1400"/>
              <a:pPr>
                <a:spcBef>
                  <a:spcPct val="0"/>
                </a:spcBef>
                <a:buFontTx/>
                <a:buNone/>
              </a:pPr>
              <a:t>17</a:t>
            </a:fld>
            <a:endParaRPr lang="en-U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D9DBB0D-5933-4BEF-8798-90A47691FE9B}"/>
              </a:ext>
            </a:extLst>
          </p:cNvPr>
          <p:cNvSpPr>
            <a:spLocks noGrp="1" noChangeArrowheads="1"/>
          </p:cNvSpPr>
          <p:nvPr>
            <p:ph type="title"/>
          </p:nvPr>
        </p:nvSpPr>
        <p:spPr>
          <a:xfrm>
            <a:off x="1981200" y="781050"/>
            <a:ext cx="8229600" cy="514350"/>
          </a:xfrm>
        </p:spPr>
        <p:txBody>
          <a:bodyPr>
            <a:normAutofit fontScale="90000"/>
          </a:bodyPr>
          <a:lstStyle/>
          <a:p>
            <a:pPr eaLnBrk="1" hangingPunct="1"/>
            <a:r>
              <a:rPr lang="en-US" altLang="en-US" sz="3600" dirty="0">
                <a:latin typeface="Times New Roman" panose="02020603050405020304" pitchFamily="18" charset="0"/>
              </a:rPr>
              <a:t>The Four Types of Trademarks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0483" name="Line 3">
            <a:extLst>
              <a:ext uri="{FF2B5EF4-FFF2-40B4-BE49-F238E27FC236}">
                <a16:creationId xmlns:a16="http://schemas.microsoft.com/office/drawing/2014/main" id="{48CD1651-E7D3-49A4-A59D-F57BDB591A60}"/>
              </a:ext>
            </a:extLst>
          </p:cNvPr>
          <p:cNvSpPr>
            <a:spLocks noChangeShapeType="1"/>
          </p:cNvSpPr>
          <p:nvPr/>
        </p:nvSpPr>
        <p:spPr bwMode="auto">
          <a:xfrm>
            <a:off x="1524000" y="1501588"/>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20484" name="Rectangle 4">
            <a:extLst>
              <a:ext uri="{FF2B5EF4-FFF2-40B4-BE49-F238E27FC236}">
                <a16:creationId xmlns:a16="http://schemas.microsoft.com/office/drawing/2014/main" id="{BA5EAF02-0A56-4436-BC9B-E22819B9BF02}"/>
              </a:ext>
            </a:extLst>
          </p:cNvPr>
          <p:cNvSpPr>
            <a:spLocks noChangeArrowheads="1"/>
          </p:cNvSpPr>
          <p:nvPr/>
        </p:nvSpPr>
        <p:spPr bwMode="auto">
          <a:xfrm>
            <a:off x="2286000" y="1676400"/>
            <a:ext cx="7620000" cy="4495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latin typeface="Times New Roman" panose="02020603050405020304" pitchFamily="18" charset="0"/>
            </a:endParaRPr>
          </a:p>
        </p:txBody>
      </p:sp>
      <p:sp>
        <p:nvSpPr>
          <p:cNvPr id="20485" name="Line 5">
            <a:extLst>
              <a:ext uri="{FF2B5EF4-FFF2-40B4-BE49-F238E27FC236}">
                <a16:creationId xmlns:a16="http://schemas.microsoft.com/office/drawing/2014/main" id="{37788441-ECF2-4640-B237-3DC6DDEB1185}"/>
              </a:ext>
            </a:extLst>
          </p:cNvPr>
          <p:cNvSpPr>
            <a:spLocks noChangeShapeType="1"/>
          </p:cNvSpPr>
          <p:nvPr/>
        </p:nvSpPr>
        <p:spPr bwMode="auto">
          <a:xfrm>
            <a:off x="2286000" y="22098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86" name="Line 6">
            <a:extLst>
              <a:ext uri="{FF2B5EF4-FFF2-40B4-BE49-F238E27FC236}">
                <a16:creationId xmlns:a16="http://schemas.microsoft.com/office/drawing/2014/main" id="{230808FE-2FA1-495D-A2FF-CBE777140E87}"/>
              </a:ext>
            </a:extLst>
          </p:cNvPr>
          <p:cNvSpPr>
            <a:spLocks noChangeShapeType="1"/>
          </p:cNvSpPr>
          <p:nvPr/>
        </p:nvSpPr>
        <p:spPr bwMode="auto">
          <a:xfrm>
            <a:off x="2286000" y="40386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87" name="Text Box 7">
            <a:extLst>
              <a:ext uri="{FF2B5EF4-FFF2-40B4-BE49-F238E27FC236}">
                <a16:creationId xmlns:a16="http://schemas.microsoft.com/office/drawing/2014/main" id="{BA145FC4-DCBE-49CD-A340-CCA87B563C58}"/>
              </a:ext>
            </a:extLst>
          </p:cNvPr>
          <p:cNvSpPr txBox="1">
            <a:spLocks noChangeArrowheads="1"/>
          </p:cNvSpPr>
          <p:nvPr/>
        </p:nvSpPr>
        <p:spPr bwMode="auto">
          <a:xfrm>
            <a:off x="2133600" y="1752600"/>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Type</a:t>
            </a:r>
            <a:r>
              <a:rPr lang="en-US" altLang="en-US" sz="1800">
                <a:latin typeface="Times New Roman" panose="02020603050405020304" pitchFamily="18" charset="0"/>
              </a:rPr>
              <a:t> </a:t>
            </a:r>
          </a:p>
        </p:txBody>
      </p:sp>
      <p:sp>
        <p:nvSpPr>
          <p:cNvPr id="20488" name="Text Box 8">
            <a:extLst>
              <a:ext uri="{FF2B5EF4-FFF2-40B4-BE49-F238E27FC236}">
                <a16:creationId xmlns:a16="http://schemas.microsoft.com/office/drawing/2014/main" id="{F8EE965B-8A39-4CF7-86D9-146039A8BA42}"/>
              </a:ext>
            </a:extLst>
          </p:cNvPr>
          <p:cNvSpPr txBox="1">
            <a:spLocks noChangeArrowheads="1"/>
          </p:cNvSpPr>
          <p:nvPr/>
        </p:nvSpPr>
        <p:spPr bwMode="auto">
          <a:xfrm>
            <a:off x="4343400" y="1752601"/>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a:latin typeface="Times New Roman" panose="02020603050405020304" pitchFamily="18" charset="0"/>
              </a:rPr>
              <a:t>Types of Marks Covered</a:t>
            </a:r>
          </a:p>
        </p:txBody>
      </p:sp>
      <p:sp>
        <p:nvSpPr>
          <p:cNvPr id="20489" name="Text Box 9">
            <a:extLst>
              <a:ext uri="{FF2B5EF4-FFF2-40B4-BE49-F238E27FC236}">
                <a16:creationId xmlns:a16="http://schemas.microsoft.com/office/drawing/2014/main" id="{CC204D77-E48B-45C1-89AB-68115A1E7104}"/>
              </a:ext>
            </a:extLst>
          </p:cNvPr>
          <p:cNvSpPr txBox="1">
            <a:spLocks noChangeArrowheads="1"/>
          </p:cNvSpPr>
          <p:nvPr/>
        </p:nvSpPr>
        <p:spPr bwMode="auto">
          <a:xfrm>
            <a:off x="2209800" y="2590800"/>
            <a:ext cx="182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Trademark</a:t>
            </a:r>
          </a:p>
        </p:txBody>
      </p:sp>
      <p:sp>
        <p:nvSpPr>
          <p:cNvPr id="20490" name="Text Box 13">
            <a:extLst>
              <a:ext uri="{FF2B5EF4-FFF2-40B4-BE49-F238E27FC236}">
                <a16:creationId xmlns:a16="http://schemas.microsoft.com/office/drawing/2014/main" id="{B747EE43-52FB-4464-BAEC-231F44530F5C}"/>
              </a:ext>
            </a:extLst>
          </p:cNvPr>
          <p:cNvSpPr txBox="1">
            <a:spLocks noChangeArrowheads="1"/>
          </p:cNvSpPr>
          <p:nvPr/>
        </p:nvSpPr>
        <p:spPr bwMode="auto">
          <a:xfrm>
            <a:off x="7848600" y="1752601"/>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a:latin typeface="Times New Roman" panose="02020603050405020304" pitchFamily="18" charset="0"/>
              </a:rPr>
              <a:t>Duration</a:t>
            </a:r>
          </a:p>
        </p:txBody>
      </p:sp>
      <p:sp>
        <p:nvSpPr>
          <p:cNvPr id="20491" name="Text Box 15">
            <a:extLst>
              <a:ext uri="{FF2B5EF4-FFF2-40B4-BE49-F238E27FC236}">
                <a16:creationId xmlns:a16="http://schemas.microsoft.com/office/drawing/2014/main" id="{688DB12C-5263-45D6-8771-77DBAC501B5A}"/>
              </a:ext>
            </a:extLst>
          </p:cNvPr>
          <p:cNvSpPr txBox="1">
            <a:spLocks noChangeArrowheads="1"/>
          </p:cNvSpPr>
          <p:nvPr/>
        </p:nvSpPr>
        <p:spPr bwMode="auto">
          <a:xfrm>
            <a:off x="7848600" y="2362201"/>
            <a:ext cx="1981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Renewable every 10 years, as long as  the mark remains in use.</a:t>
            </a:r>
          </a:p>
        </p:txBody>
      </p:sp>
      <p:sp>
        <p:nvSpPr>
          <p:cNvPr id="20492" name="Text Box 16">
            <a:extLst>
              <a:ext uri="{FF2B5EF4-FFF2-40B4-BE49-F238E27FC236}">
                <a16:creationId xmlns:a16="http://schemas.microsoft.com/office/drawing/2014/main" id="{720D26A0-D7C8-4899-B4F9-3F99BB8D52D0}"/>
              </a:ext>
            </a:extLst>
          </p:cNvPr>
          <p:cNvSpPr txBox="1">
            <a:spLocks noChangeArrowheads="1"/>
          </p:cNvSpPr>
          <p:nvPr/>
        </p:nvSpPr>
        <p:spPr bwMode="auto">
          <a:xfrm>
            <a:off x="2133600" y="4419600"/>
            <a:ext cx="182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Service mark</a:t>
            </a:r>
          </a:p>
        </p:txBody>
      </p:sp>
      <p:sp>
        <p:nvSpPr>
          <p:cNvPr id="20493" name="Text Box 24">
            <a:extLst>
              <a:ext uri="{FF2B5EF4-FFF2-40B4-BE49-F238E27FC236}">
                <a16:creationId xmlns:a16="http://schemas.microsoft.com/office/drawing/2014/main" id="{0B79046F-46FD-4C6B-A1B5-D568096549D2}"/>
              </a:ext>
            </a:extLst>
          </p:cNvPr>
          <p:cNvSpPr txBox="1">
            <a:spLocks noChangeArrowheads="1"/>
          </p:cNvSpPr>
          <p:nvPr/>
        </p:nvSpPr>
        <p:spPr bwMode="auto">
          <a:xfrm>
            <a:off x="7772400" y="4191001"/>
            <a:ext cx="2057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Renewable every 10 years, as long as  the mark remains in use.</a:t>
            </a:r>
          </a:p>
        </p:txBody>
      </p:sp>
      <p:sp>
        <p:nvSpPr>
          <p:cNvPr id="20494" name="Text Box 25">
            <a:extLst>
              <a:ext uri="{FF2B5EF4-FFF2-40B4-BE49-F238E27FC236}">
                <a16:creationId xmlns:a16="http://schemas.microsoft.com/office/drawing/2014/main" id="{1E9B0DF9-C8DD-468B-BD4B-B1C008A2CB50}"/>
              </a:ext>
            </a:extLst>
          </p:cNvPr>
          <p:cNvSpPr txBox="1">
            <a:spLocks noChangeArrowheads="1"/>
          </p:cNvSpPr>
          <p:nvPr/>
        </p:nvSpPr>
        <p:spPr bwMode="auto">
          <a:xfrm>
            <a:off x="4038600" y="2209801"/>
            <a:ext cx="3657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a:latin typeface="Times New Roman" panose="02020603050405020304" pitchFamily="18" charset="0"/>
              </a:rPr>
              <a:t>Any word, name, symbol, or device used to identify and distinguish one company’s goods from another. </a:t>
            </a:r>
          </a:p>
          <a:p>
            <a:pPr eaLnBrk="1" hangingPunct="1">
              <a:spcBef>
                <a:spcPct val="50000"/>
              </a:spcBef>
              <a:buFontTx/>
              <a:buNone/>
            </a:pPr>
            <a:r>
              <a:rPr lang="en-US" altLang="en-US" sz="1800">
                <a:latin typeface="Times New Roman" panose="02020603050405020304" pitchFamily="18" charset="0"/>
              </a:rPr>
              <a:t>Examples: </a:t>
            </a:r>
            <a:r>
              <a:rPr lang="en-US" altLang="en-US" sz="1800" i="1">
                <a:latin typeface="Times New Roman" panose="02020603050405020304" pitchFamily="18" charset="0"/>
              </a:rPr>
              <a:t>Apple, d.light, GoPro, DripCatch, and Brain Sentry.</a:t>
            </a:r>
          </a:p>
        </p:txBody>
      </p:sp>
      <p:sp>
        <p:nvSpPr>
          <p:cNvPr id="20495" name="Text Box 26">
            <a:extLst>
              <a:ext uri="{FF2B5EF4-FFF2-40B4-BE49-F238E27FC236}">
                <a16:creationId xmlns:a16="http://schemas.microsoft.com/office/drawing/2014/main" id="{040DC750-22DB-487B-8685-9D728E97A1CF}"/>
              </a:ext>
            </a:extLst>
          </p:cNvPr>
          <p:cNvSpPr txBox="1">
            <a:spLocks noChangeArrowheads="1"/>
          </p:cNvSpPr>
          <p:nvPr/>
        </p:nvSpPr>
        <p:spPr bwMode="auto">
          <a:xfrm>
            <a:off x="4043363" y="4116388"/>
            <a:ext cx="37338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a:latin typeface="Times New Roman" panose="02020603050405020304" pitchFamily="18" charset="0"/>
              </a:rPr>
              <a:t>Similar to trademarks; are used to identify the services or intangible activities of a business, rather than a business’s physical products.</a:t>
            </a:r>
          </a:p>
          <a:p>
            <a:pPr eaLnBrk="1" hangingPunct="1">
              <a:spcBef>
                <a:spcPct val="50000"/>
              </a:spcBef>
              <a:buFontTx/>
              <a:buNone/>
            </a:pPr>
            <a:r>
              <a:rPr lang="en-US" altLang="en-US" sz="1800">
                <a:latin typeface="Times New Roman" panose="02020603050405020304" pitchFamily="18" charset="0"/>
              </a:rPr>
              <a:t>Examples: </a:t>
            </a:r>
            <a:r>
              <a:rPr lang="en-US" altLang="en-US" sz="1800" i="1">
                <a:latin typeface="Times New Roman" panose="02020603050405020304" pitchFamily="18" charset="0"/>
              </a:rPr>
              <a:t>1-800-FLOWERS, Amazon.com, CoachUp, and Dropbox.</a:t>
            </a:r>
          </a:p>
        </p:txBody>
      </p:sp>
      <p:sp>
        <p:nvSpPr>
          <p:cNvPr id="20496" name="Line 27">
            <a:extLst>
              <a:ext uri="{FF2B5EF4-FFF2-40B4-BE49-F238E27FC236}">
                <a16:creationId xmlns:a16="http://schemas.microsoft.com/office/drawing/2014/main" id="{FBFB3E53-6257-40FE-9D73-E5F9770A5B6E}"/>
              </a:ext>
            </a:extLst>
          </p:cNvPr>
          <p:cNvSpPr>
            <a:spLocks noChangeShapeType="1"/>
          </p:cNvSpPr>
          <p:nvPr/>
        </p:nvSpPr>
        <p:spPr bwMode="auto">
          <a:xfrm>
            <a:off x="3886200" y="16764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97" name="Line 28">
            <a:extLst>
              <a:ext uri="{FF2B5EF4-FFF2-40B4-BE49-F238E27FC236}">
                <a16:creationId xmlns:a16="http://schemas.microsoft.com/office/drawing/2014/main" id="{B5B50FFD-A589-4819-BE1F-E2D630904EC7}"/>
              </a:ext>
            </a:extLst>
          </p:cNvPr>
          <p:cNvSpPr>
            <a:spLocks noChangeShapeType="1"/>
          </p:cNvSpPr>
          <p:nvPr/>
        </p:nvSpPr>
        <p:spPr bwMode="auto">
          <a:xfrm>
            <a:off x="7772400" y="16764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98" name="Footer Placeholder 18">
            <a:extLst>
              <a:ext uri="{FF2B5EF4-FFF2-40B4-BE49-F238E27FC236}">
                <a16:creationId xmlns:a16="http://schemas.microsoft.com/office/drawing/2014/main" id="{5195556E-7CCA-4D45-B3CE-DF482BC937B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0499" name="Slide Number Placeholder 20">
            <a:extLst>
              <a:ext uri="{FF2B5EF4-FFF2-40B4-BE49-F238E27FC236}">
                <a16:creationId xmlns:a16="http://schemas.microsoft.com/office/drawing/2014/main" id="{F9A46C59-63FA-42B6-B0D4-439D9502E4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0A73AA1-5C70-4D9E-8254-E166629A32EE}" type="slidenum">
              <a:rPr lang="en-US" altLang="en-US" sz="1400"/>
              <a:pPr>
                <a:spcBef>
                  <a:spcPct val="0"/>
                </a:spcBef>
                <a:buFontTx/>
                <a:buNone/>
              </a:pPr>
              <a:t>18</a:t>
            </a:fld>
            <a:endParaRPr lang="en-US"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1C66A8-AAA9-4522-927B-84E449DA7364}"/>
              </a:ext>
            </a:extLst>
          </p:cNvPr>
          <p:cNvSpPr>
            <a:spLocks noGrp="1" noChangeArrowheads="1"/>
          </p:cNvSpPr>
          <p:nvPr>
            <p:ph type="title"/>
          </p:nvPr>
        </p:nvSpPr>
        <p:spPr>
          <a:xfrm>
            <a:off x="1981200" y="865186"/>
            <a:ext cx="8229600" cy="430214"/>
          </a:xfrm>
        </p:spPr>
        <p:txBody>
          <a:bodyPr>
            <a:normAutofit fontScale="90000"/>
          </a:bodyPr>
          <a:lstStyle/>
          <a:p>
            <a:pPr eaLnBrk="1" hangingPunct="1"/>
            <a:r>
              <a:rPr lang="en-US" altLang="en-US" sz="3600" dirty="0">
                <a:latin typeface="Times New Roman" panose="02020603050405020304" pitchFamily="18" charset="0"/>
              </a:rPr>
              <a:t>The Four Types of Trademarks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1507" name="Line 3">
            <a:extLst>
              <a:ext uri="{FF2B5EF4-FFF2-40B4-BE49-F238E27FC236}">
                <a16:creationId xmlns:a16="http://schemas.microsoft.com/office/drawing/2014/main" id="{8F6E5BD5-6FA3-481B-8257-BEA15149E8B8}"/>
              </a:ext>
            </a:extLst>
          </p:cNvPr>
          <p:cNvSpPr>
            <a:spLocks noChangeShapeType="1"/>
          </p:cNvSpPr>
          <p:nvPr/>
        </p:nvSpPr>
        <p:spPr bwMode="auto">
          <a:xfrm>
            <a:off x="1524000" y="1568824"/>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21508" name="Rectangle 4">
            <a:extLst>
              <a:ext uri="{FF2B5EF4-FFF2-40B4-BE49-F238E27FC236}">
                <a16:creationId xmlns:a16="http://schemas.microsoft.com/office/drawing/2014/main" id="{CBBB69CD-7D01-4FA0-83BC-AE723D723AD0}"/>
              </a:ext>
            </a:extLst>
          </p:cNvPr>
          <p:cNvSpPr>
            <a:spLocks noChangeArrowheads="1"/>
          </p:cNvSpPr>
          <p:nvPr/>
        </p:nvSpPr>
        <p:spPr bwMode="auto">
          <a:xfrm>
            <a:off x="2286000" y="1752600"/>
            <a:ext cx="7620000" cy="4495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latin typeface="Times New Roman" panose="02020603050405020304" pitchFamily="18" charset="0"/>
            </a:endParaRPr>
          </a:p>
        </p:txBody>
      </p:sp>
      <p:sp>
        <p:nvSpPr>
          <p:cNvPr id="21509" name="Line 5">
            <a:extLst>
              <a:ext uri="{FF2B5EF4-FFF2-40B4-BE49-F238E27FC236}">
                <a16:creationId xmlns:a16="http://schemas.microsoft.com/office/drawing/2014/main" id="{CBB33E81-2ED3-414A-AFA3-54CEA1B6648D}"/>
              </a:ext>
            </a:extLst>
          </p:cNvPr>
          <p:cNvSpPr>
            <a:spLocks noChangeShapeType="1"/>
          </p:cNvSpPr>
          <p:nvPr/>
        </p:nvSpPr>
        <p:spPr bwMode="auto">
          <a:xfrm>
            <a:off x="2286000" y="22098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1510" name="Line 6">
            <a:extLst>
              <a:ext uri="{FF2B5EF4-FFF2-40B4-BE49-F238E27FC236}">
                <a16:creationId xmlns:a16="http://schemas.microsoft.com/office/drawing/2014/main" id="{98A830AA-19D1-4651-82B6-109503B0B901}"/>
              </a:ext>
            </a:extLst>
          </p:cNvPr>
          <p:cNvSpPr>
            <a:spLocks noChangeShapeType="1"/>
          </p:cNvSpPr>
          <p:nvPr/>
        </p:nvSpPr>
        <p:spPr bwMode="auto">
          <a:xfrm>
            <a:off x="2286000" y="40386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1511" name="Text Box 7">
            <a:extLst>
              <a:ext uri="{FF2B5EF4-FFF2-40B4-BE49-F238E27FC236}">
                <a16:creationId xmlns:a16="http://schemas.microsoft.com/office/drawing/2014/main" id="{75B3D522-850C-4EB9-9F5D-753EE40A8530}"/>
              </a:ext>
            </a:extLst>
          </p:cNvPr>
          <p:cNvSpPr txBox="1">
            <a:spLocks noChangeArrowheads="1"/>
          </p:cNvSpPr>
          <p:nvPr/>
        </p:nvSpPr>
        <p:spPr bwMode="auto">
          <a:xfrm>
            <a:off x="2133600" y="17526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Type</a:t>
            </a:r>
            <a:r>
              <a:rPr lang="en-US" altLang="en-US" sz="1800">
                <a:latin typeface="Times New Roman" panose="02020603050405020304" pitchFamily="18" charset="0"/>
              </a:rPr>
              <a:t> </a:t>
            </a:r>
          </a:p>
        </p:txBody>
      </p:sp>
      <p:sp>
        <p:nvSpPr>
          <p:cNvPr id="21512" name="Text Box 8">
            <a:extLst>
              <a:ext uri="{FF2B5EF4-FFF2-40B4-BE49-F238E27FC236}">
                <a16:creationId xmlns:a16="http://schemas.microsoft.com/office/drawing/2014/main" id="{8F6E3FA5-7B78-43EE-B061-4DF06CB9AF61}"/>
              </a:ext>
            </a:extLst>
          </p:cNvPr>
          <p:cNvSpPr txBox="1">
            <a:spLocks noChangeArrowheads="1"/>
          </p:cNvSpPr>
          <p:nvPr/>
        </p:nvSpPr>
        <p:spPr bwMode="auto">
          <a:xfrm>
            <a:off x="4343400" y="1752601"/>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a:latin typeface="Times New Roman" panose="02020603050405020304" pitchFamily="18" charset="0"/>
              </a:rPr>
              <a:t>Types of Marks Covered</a:t>
            </a:r>
          </a:p>
        </p:txBody>
      </p:sp>
      <p:sp>
        <p:nvSpPr>
          <p:cNvPr id="21513" name="Text Box 9">
            <a:extLst>
              <a:ext uri="{FF2B5EF4-FFF2-40B4-BE49-F238E27FC236}">
                <a16:creationId xmlns:a16="http://schemas.microsoft.com/office/drawing/2014/main" id="{A81315D8-548D-464C-A6D7-030343453A3F}"/>
              </a:ext>
            </a:extLst>
          </p:cNvPr>
          <p:cNvSpPr txBox="1">
            <a:spLocks noChangeArrowheads="1"/>
          </p:cNvSpPr>
          <p:nvPr/>
        </p:nvSpPr>
        <p:spPr bwMode="auto">
          <a:xfrm>
            <a:off x="2286000" y="2590801"/>
            <a:ext cx="167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Collective mark</a:t>
            </a:r>
          </a:p>
        </p:txBody>
      </p:sp>
      <p:sp>
        <p:nvSpPr>
          <p:cNvPr id="21514" name="Text Box 13">
            <a:extLst>
              <a:ext uri="{FF2B5EF4-FFF2-40B4-BE49-F238E27FC236}">
                <a16:creationId xmlns:a16="http://schemas.microsoft.com/office/drawing/2014/main" id="{69D081E1-26EF-408B-A997-AF4A59EDA02F}"/>
              </a:ext>
            </a:extLst>
          </p:cNvPr>
          <p:cNvSpPr txBox="1">
            <a:spLocks noChangeArrowheads="1"/>
          </p:cNvSpPr>
          <p:nvPr/>
        </p:nvSpPr>
        <p:spPr bwMode="auto">
          <a:xfrm>
            <a:off x="7848600" y="1752601"/>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a:latin typeface="Times New Roman" panose="02020603050405020304" pitchFamily="18" charset="0"/>
              </a:rPr>
              <a:t>Duration</a:t>
            </a:r>
          </a:p>
        </p:txBody>
      </p:sp>
      <p:sp>
        <p:nvSpPr>
          <p:cNvPr id="21515" name="Text Box 15">
            <a:extLst>
              <a:ext uri="{FF2B5EF4-FFF2-40B4-BE49-F238E27FC236}">
                <a16:creationId xmlns:a16="http://schemas.microsoft.com/office/drawing/2014/main" id="{5737D14E-76F6-49B5-BF0C-9538CA1FF4FD}"/>
              </a:ext>
            </a:extLst>
          </p:cNvPr>
          <p:cNvSpPr txBox="1">
            <a:spLocks noChangeArrowheads="1"/>
          </p:cNvSpPr>
          <p:nvPr/>
        </p:nvSpPr>
        <p:spPr bwMode="auto">
          <a:xfrm>
            <a:off x="7848600" y="2362201"/>
            <a:ext cx="1981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Renewable every 10 years, as long as  the mark remains in use.</a:t>
            </a:r>
          </a:p>
        </p:txBody>
      </p:sp>
      <p:sp>
        <p:nvSpPr>
          <p:cNvPr id="21516" name="Text Box 16">
            <a:extLst>
              <a:ext uri="{FF2B5EF4-FFF2-40B4-BE49-F238E27FC236}">
                <a16:creationId xmlns:a16="http://schemas.microsoft.com/office/drawing/2014/main" id="{EEF3F7A4-C457-4534-AC55-BEAD52B16B68}"/>
              </a:ext>
            </a:extLst>
          </p:cNvPr>
          <p:cNvSpPr txBox="1">
            <a:spLocks noChangeArrowheads="1"/>
          </p:cNvSpPr>
          <p:nvPr/>
        </p:nvSpPr>
        <p:spPr bwMode="auto">
          <a:xfrm>
            <a:off x="2133600" y="4419601"/>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Certification mark</a:t>
            </a:r>
          </a:p>
        </p:txBody>
      </p:sp>
      <p:sp>
        <p:nvSpPr>
          <p:cNvPr id="21517" name="Text Box 24">
            <a:extLst>
              <a:ext uri="{FF2B5EF4-FFF2-40B4-BE49-F238E27FC236}">
                <a16:creationId xmlns:a16="http://schemas.microsoft.com/office/drawing/2014/main" id="{D57211AC-80C4-4482-AEE4-CCBD6A3A2D8E}"/>
              </a:ext>
            </a:extLst>
          </p:cNvPr>
          <p:cNvSpPr txBox="1">
            <a:spLocks noChangeArrowheads="1"/>
          </p:cNvSpPr>
          <p:nvPr/>
        </p:nvSpPr>
        <p:spPr bwMode="auto">
          <a:xfrm>
            <a:off x="7772400" y="4191001"/>
            <a:ext cx="2057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Renewable every 10 years, as long as  the mark remains in use.</a:t>
            </a:r>
          </a:p>
        </p:txBody>
      </p:sp>
      <p:sp>
        <p:nvSpPr>
          <p:cNvPr id="21518" name="Text Box 25">
            <a:extLst>
              <a:ext uri="{FF2B5EF4-FFF2-40B4-BE49-F238E27FC236}">
                <a16:creationId xmlns:a16="http://schemas.microsoft.com/office/drawing/2014/main" id="{671607FC-4F86-4FB7-8F9B-3F1A51C01308}"/>
              </a:ext>
            </a:extLst>
          </p:cNvPr>
          <p:cNvSpPr txBox="1">
            <a:spLocks noChangeArrowheads="1"/>
          </p:cNvSpPr>
          <p:nvPr/>
        </p:nvSpPr>
        <p:spPr bwMode="auto">
          <a:xfrm>
            <a:off x="4038600" y="2209801"/>
            <a:ext cx="36576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a:latin typeface="Times New Roman" panose="02020603050405020304" pitchFamily="18" charset="0"/>
              </a:rPr>
              <a:t>Trademarks or service marks used by the members of a cooperative, association, or other collective group.</a:t>
            </a:r>
          </a:p>
          <a:p>
            <a:pPr eaLnBrk="1" hangingPunct="1">
              <a:spcBef>
                <a:spcPct val="50000"/>
              </a:spcBef>
              <a:buFontTx/>
              <a:buNone/>
            </a:pPr>
            <a:r>
              <a:rPr lang="en-US" altLang="en-US" sz="1800">
                <a:latin typeface="Times New Roman" panose="02020603050405020304" pitchFamily="18" charset="0"/>
              </a:rPr>
              <a:t>Examples: </a:t>
            </a:r>
            <a:r>
              <a:rPr lang="en-US" altLang="en-US" sz="1800" i="1">
                <a:latin typeface="Times New Roman" panose="02020603050405020304" pitchFamily="18" charset="0"/>
              </a:rPr>
              <a:t>Rotary International and International Franchise Association </a:t>
            </a:r>
          </a:p>
        </p:txBody>
      </p:sp>
      <p:sp>
        <p:nvSpPr>
          <p:cNvPr id="21519" name="Text Box 26">
            <a:extLst>
              <a:ext uri="{FF2B5EF4-FFF2-40B4-BE49-F238E27FC236}">
                <a16:creationId xmlns:a16="http://schemas.microsoft.com/office/drawing/2014/main" id="{8550EC72-242B-4963-802D-598BD0D9ABCB}"/>
              </a:ext>
            </a:extLst>
          </p:cNvPr>
          <p:cNvSpPr txBox="1">
            <a:spLocks noChangeArrowheads="1"/>
          </p:cNvSpPr>
          <p:nvPr/>
        </p:nvSpPr>
        <p:spPr bwMode="auto">
          <a:xfrm>
            <a:off x="4114800" y="4114801"/>
            <a:ext cx="35814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1800">
                <a:latin typeface="Times New Roman" panose="02020603050405020304" pitchFamily="18" charset="0"/>
              </a:rPr>
              <a:t>Marks, words, names, symbols, or devices used by a person other than the owner to certify a particular quality about a good or service.</a:t>
            </a:r>
          </a:p>
          <a:p>
            <a:pPr eaLnBrk="1" hangingPunct="1">
              <a:spcBef>
                <a:spcPct val="50000"/>
              </a:spcBef>
              <a:buFontTx/>
              <a:buNone/>
            </a:pPr>
            <a:r>
              <a:rPr lang="en-US" altLang="en-US" sz="1800">
                <a:latin typeface="Times New Roman" panose="02020603050405020304" pitchFamily="18" charset="0"/>
              </a:rPr>
              <a:t>Examples: </a:t>
            </a:r>
            <a:r>
              <a:rPr lang="en-US" altLang="en-US" sz="1800" i="1">
                <a:latin typeface="Times New Roman" panose="02020603050405020304" pitchFamily="18" charset="0"/>
              </a:rPr>
              <a:t>100% Napa Valley and Underwriters Laboratories</a:t>
            </a:r>
          </a:p>
        </p:txBody>
      </p:sp>
      <p:sp>
        <p:nvSpPr>
          <p:cNvPr id="21520" name="Line 27">
            <a:extLst>
              <a:ext uri="{FF2B5EF4-FFF2-40B4-BE49-F238E27FC236}">
                <a16:creationId xmlns:a16="http://schemas.microsoft.com/office/drawing/2014/main" id="{05D39BA2-74ED-4B7B-BF65-F6D84C4C7ECD}"/>
              </a:ext>
            </a:extLst>
          </p:cNvPr>
          <p:cNvSpPr>
            <a:spLocks noChangeShapeType="1"/>
          </p:cNvSpPr>
          <p:nvPr/>
        </p:nvSpPr>
        <p:spPr bwMode="auto">
          <a:xfrm>
            <a:off x="3886200" y="16764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1521" name="Line 28">
            <a:extLst>
              <a:ext uri="{FF2B5EF4-FFF2-40B4-BE49-F238E27FC236}">
                <a16:creationId xmlns:a16="http://schemas.microsoft.com/office/drawing/2014/main" id="{1F331C48-D61B-4E4E-9CDA-DFCEE48990C7}"/>
              </a:ext>
            </a:extLst>
          </p:cNvPr>
          <p:cNvSpPr>
            <a:spLocks noChangeShapeType="1"/>
          </p:cNvSpPr>
          <p:nvPr/>
        </p:nvSpPr>
        <p:spPr bwMode="auto">
          <a:xfrm>
            <a:off x="7772400" y="16764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1522" name="Footer Placeholder 18">
            <a:extLst>
              <a:ext uri="{FF2B5EF4-FFF2-40B4-BE49-F238E27FC236}">
                <a16:creationId xmlns:a16="http://schemas.microsoft.com/office/drawing/2014/main" id="{7E4FE0DA-EA82-454F-88AF-642882F5519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1523" name="Slide Number Placeholder 20">
            <a:extLst>
              <a:ext uri="{FF2B5EF4-FFF2-40B4-BE49-F238E27FC236}">
                <a16:creationId xmlns:a16="http://schemas.microsoft.com/office/drawing/2014/main" id="{7EB81304-8E6D-41D3-9227-83724DED47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F627B63A-9C69-4B46-A6FE-63DB57F23805}" type="slidenum">
              <a:rPr lang="en-US" altLang="en-US" sz="1400"/>
              <a:pPr>
                <a:spcBef>
                  <a:spcPct val="0"/>
                </a:spcBef>
                <a:buFontTx/>
                <a:buNone/>
              </a:pPr>
              <a:t>19</a:t>
            </a:fld>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A34238D-B23B-4EDF-AD8D-96F4C8A9728B}"/>
              </a:ext>
            </a:extLst>
          </p:cNvPr>
          <p:cNvSpPr>
            <a:spLocks noGrp="1" noChangeArrowheads="1"/>
          </p:cNvSpPr>
          <p:nvPr>
            <p:ph type="title"/>
          </p:nvPr>
        </p:nvSpPr>
        <p:spPr>
          <a:xfrm>
            <a:off x="1981200" y="909918"/>
            <a:ext cx="8229600" cy="762000"/>
          </a:xfrm>
        </p:spPr>
        <p:txBody>
          <a:bodyPr>
            <a:normAutofit/>
          </a:bodyPr>
          <a:lstStyle/>
          <a:p>
            <a:pPr algn="ctr" eaLnBrk="1" hangingPunct="1"/>
            <a:r>
              <a:rPr lang="en-US" altLang="en-US" sz="3600" dirty="0">
                <a:latin typeface="Times New Roman" panose="02020603050405020304" pitchFamily="18" charset="0"/>
              </a:rPr>
              <a:t>Lecture Objectives</a:t>
            </a:r>
          </a:p>
        </p:txBody>
      </p:sp>
      <p:sp>
        <p:nvSpPr>
          <p:cNvPr id="6147" name="Rectangle 3">
            <a:extLst>
              <a:ext uri="{FF2B5EF4-FFF2-40B4-BE49-F238E27FC236}">
                <a16:creationId xmlns:a16="http://schemas.microsoft.com/office/drawing/2014/main" id="{E9FB8D82-B679-45B4-8055-8F1B8919C465}"/>
              </a:ext>
            </a:extLst>
          </p:cNvPr>
          <p:cNvSpPr>
            <a:spLocks noGrp="1" noChangeArrowheads="1"/>
          </p:cNvSpPr>
          <p:nvPr>
            <p:ph type="body" idx="1"/>
          </p:nvPr>
        </p:nvSpPr>
        <p:spPr>
          <a:xfrm>
            <a:off x="1066799" y="2191871"/>
            <a:ext cx="9973235" cy="4364970"/>
          </a:xfrm>
        </p:spPr>
        <p:txBody>
          <a:bodyPr/>
          <a:lstStyle/>
          <a:p>
            <a:pPr marL="609600" indent="-609600">
              <a:buFontTx/>
              <a:buAutoNum type="arabicPeriod"/>
            </a:pPr>
            <a:r>
              <a:rPr lang="en-US" altLang="en-US" dirty="0">
                <a:latin typeface="Times New Roman" panose="02020603050405020304" pitchFamily="18" charset="0"/>
              </a:rPr>
              <a:t>Define the term “intellectual property” and describe its importance.</a:t>
            </a:r>
          </a:p>
          <a:p>
            <a:pPr marL="609600" indent="-609600">
              <a:buFontTx/>
              <a:buAutoNum type="arabicPeriod"/>
            </a:pPr>
            <a:r>
              <a:rPr lang="en-US" altLang="en-US" dirty="0">
                <a:latin typeface="Times New Roman" panose="02020603050405020304" pitchFamily="18" charset="0"/>
              </a:rPr>
              <a:t>Explain what a patent is and describe different types of patents.</a:t>
            </a:r>
          </a:p>
          <a:p>
            <a:pPr marL="609600" indent="-609600">
              <a:buFontTx/>
              <a:buAutoNum type="arabicPeriod"/>
            </a:pPr>
            <a:r>
              <a:rPr lang="en-US" altLang="en-US" dirty="0">
                <a:latin typeface="Times New Roman" panose="02020603050405020304" pitchFamily="18" charset="0"/>
              </a:rPr>
              <a:t>Describe a trademark and explain the process entrepreneurs use to obtain one.</a:t>
            </a:r>
          </a:p>
          <a:p>
            <a:pPr marL="609600" indent="-609600">
              <a:buFontTx/>
              <a:buAutoNum type="arabicPeriod"/>
            </a:pPr>
            <a:r>
              <a:rPr lang="en-US" altLang="en-US" dirty="0">
                <a:latin typeface="Times New Roman" panose="02020603050405020304" pitchFamily="18" charset="0"/>
              </a:rPr>
              <a:t>Describe a copyright and identify what a copyright can protect.</a:t>
            </a:r>
          </a:p>
          <a:p>
            <a:pPr marL="609600" indent="-609600">
              <a:buFontTx/>
              <a:buAutoNum type="arabicPeriod"/>
            </a:pPr>
            <a:r>
              <a:rPr lang="en-US" altLang="en-US" dirty="0">
                <a:latin typeface="Times New Roman" panose="02020603050405020304" pitchFamily="18" charset="0"/>
              </a:rPr>
              <a:t>Describe a trade secret and understand the common causes of trade secret disputes.</a:t>
            </a:r>
          </a:p>
        </p:txBody>
      </p:sp>
      <p:sp>
        <p:nvSpPr>
          <p:cNvPr id="6150" name="Slide Number Placeholder 7">
            <a:extLst>
              <a:ext uri="{FF2B5EF4-FFF2-40B4-BE49-F238E27FC236}">
                <a16:creationId xmlns:a16="http://schemas.microsoft.com/office/drawing/2014/main" id="{A2D79264-0772-4F9F-872F-FD92884E76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66E8E834-83F1-48F3-A22C-97D8BFC0D81C}" type="slidenum">
              <a:rPr lang="en-US" altLang="en-US" sz="1400"/>
              <a:pPr>
                <a:spcBef>
                  <a:spcPct val="0"/>
                </a:spcBef>
                <a:buFontTx/>
                <a:buNone/>
              </a:pPr>
              <a:t>2</a:t>
            </a:fld>
            <a:endParaRPr lang="en-US" altLang="en-US" sz="140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F41E188-342F-4E13-AC99-C0D80656DD8D}"/>
              </a:ext>
            </a:extLst>
          </p:cNvPr>
          <p:cNvSpPr>
            <a:spLocks noGrp="1" noChangeArrowheads="1"/>
          </p:cNvSpPr>
          <p:nvPr>
            <p:ph type="title"/>
          </p:nvPr>
        </p:nvSpPr>
        <p:spPr>
          <a:xfrm>
            <a:off x="1981200" y="763588"/>
            <a:ext cx="8153400" cy="531811"/>
          </a:xfrm>
        </p:spPr>
        <p:txBody>
          <a:bodyPr>
            <a:normAutofit fontScale="90000"/>
          </a:bodyPr>
          <a:lstStyle/>
          <a:p>
            <a:pPr eaLnBrk="1" hangingPunct="1"/>
            <a:r>
              <a:rPr lang="en-US" altLang="en-US" sz="3600" dirty="0">
                <a:latin typeface="Times New Roman" panose="02020603050405020304" pitchFamily="18" charset="0"/>
              </a:rPr>
              <a:t>What is Protected Under Trademark Law</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2531" name="Line 4">
            <a:extLst>
              <a:ext uri="{FF2B5EF4-FFF2-40B4-BE49-F238E27FC236}">
                <a16:creationId xmlns:a16="http://schemas.microsoft.com/office/drawing/2014/main" id="{BC313910-FA94-4387-A9C1-412B93AB2F82}"/>
              </a:ext>
            </a:extLst>
          </p:cNvPr>
          <p:cNvSpPr>
            <a:spLocks noChangeShapeType="1"/>
          </p:cNvSpPr>
          <p:nvPr/>
        </p:nvSpPr>
        <p:spPr bwMode="auto">
          <a:xfrm>
            <a:off x="1524000" y="15240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22532" name="Rectangle 7">
            <a:extLst>
              <a:ext uri="{FF2B5EF4-FFF2-40B4-BE49-F238E27FC236}">
                <a16:creationId xmlns:a16="http://schemas.microsoft.com/office/drawing/2014/main" id="{6F4D0D33-679F-44B1-96EB-9A2FB5018C37}"/>
              </a:ext>
            </a:extLst>
          </p:cNvPr>
          <p:cNvSpPr>
            <a:spLocks noChangeArrowheads="1"/>
          </p:cNvSpPr>
          <p:nvPr/>
        </p:nvSpPr>
        <p:spPr bwMode="auto">
          <a:xfrm>
            <a:off x="1981200" y="1676400"/>
            <a:ext cx="8229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8C188620-420F-49B0-88D1-D71878FC64EB}"/>
              </a:ext>
            </a:extLst>
          </p:cNvPr>
          <p:cNvCxnSpPr/>
          <p:nvPr/>
        </p:nvCxnSpPr>
        <p:spPr>
          <a:xfrm>
            <a:off x="1981200" y="2362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DCE499-3F90-4852-BC2A-617283E705C2}"/>
              </a:ext>
            </a:extLst>
          </p:cNvPr>
          <p:cNvCxnSpPr/>
          <p:nvPr/>
        </p:nvCxnSpPr>
        <p:spPr>
          <a:xfrm rot="5400000">
            <a:off x="2172494" y="3999706"/>
            <a:ext cx="464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535" name="TextBox 10">
            <a:extLst>
              <a:ext uri="{FF2B5EF4-FFF2-40B4-BE49-F238E27FC236}">
                <a16:creationId xmlns:a16="http://schemas.microsoft.com/office/drawing/2014/main" id="{B2E98F75-5DE9-4FA0-9422-92067F314BEA}"/>
              </a:ext>
            </a:extLst>
          </p:cNvPr>
          <p:cNvSpPr txBox="1">
            <a:spLocks noChangeArrowheads="1"/>
          </p:cNvSpPr>
          <p:nvPr/>
        </p:nvSpPr>
        <p:spPr bwMode="auto">
          <a:xfrm>
            <a:off x="2362200" y="18288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Item</a:t>
            </a:r>
          </a:p>
        </p:txBody>
      </p:sp>
      <p:sp>
        <p:nvSpPr>
          <p:cNvPr id="22536" name="TextBox 11">
            <a:extLst>
              <a:ext uri="{FF2B5EF4-FFF2-40B4-BE49-F238E27FC236}">
                <a16:creationId xmlns:a16="http://schemas.microsoft.com/office/drawing/2014/main" id="{1EB57D05-AE29-4150-A745-1B695E37A6C9}"/>
              </a:ext>
            </a:extLst>
          </p:cNvPr>
          <p:cNvSpPr txBox="1">
            <a:spLocks noChangeArrowheads="1"/>
          </p:cNvSpPr>
          <p:nvPr/>
        </p:nvSpPr>
        <p:spPr bwMode="auto">
          <a:xfrm>
            <a:off x="3962400" y="1828801"/>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Example(s)</a:t>
            </a:r>
          </a:p>
        </p:txBody>
      </p:sp>
      <p:cxnSp>
        <p:nvCxnSpPr>
          <p:cNvPr id="14" name="Straight Connector 13">
            <a:extLst>
              <a:ext uri="{FF2B5EF4-FFF2-40B4-BE49-F238E27FC236}">
                <a16:creationId xmlns:a16="http://schemas.microsoft.com/office/drawing/2014/main" id="{347CC47D-EF4B-4D47-AB43-601328EFC8D0}"/>
              </a:ext>
            </a:extLst>
          </p:cNvPr>
          <p:cNvCxnSpPr/>
          <p:nvPr/>
        </p:nvCxnSpPr>
        <p:spPr>
          <a:xfrm>
            <a:off x="1981200" y="32004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9037CE-6E6D-4AE2-B8FD-A7C7FDB3E2F6}"/>
              </a:ext>
            </a:extLst>
          </p:cNvPr>
          <p:cNvCxnSpPr/>
          <p:nvPr/>
        </p:nvCxnSpPr>
        <p:spPr>
          <a:xfrm>
            <a:off x="1981200" y="4267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5167B9-5DE8-48D1-8C64-D5C1DA9CC4F3}"/>
              </a:ext>
            </a:extLst>
          </p:cNvPr>
          <p:cNvCxnSpPr/>
          <p:nvPr/>
        </p:nvCxnSpPr>
        <p:spPr>
          <a:xfrm>
            <a:off x="1981200" y="5257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540" name="TextBox 16">
            <a:extLst>
              <a:ext uri="{FF2B5EF4-FFF2-40B4-BE49-F238E27FC236}">
                <a16:creationId xmlns:a16="http://schemas.microsoft.com/office/drawing/2014/main" id="{11990B54-7458-4289-AED5-9F8C9EFC8B24}"/>
              </a:ext>
            </a:extLst>
          </p:cNvPr>
          <p:cNvSpPr txBox="1">
            <a:spLocks noChangeArrowheads="1"/>
          </p:cNvSpPr>
          <p:nvPr/>
        </p:nvSpPr>
        <p:spPr bwMode="auto">
          <a:xfrm>
            <a:off x="2362200" y="25146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Words</a:t>
            </a:r>
          </a:p>
        </p:txBody>
      </p:sp>
      <p:sp>
        <p:nvSpPr>
          <p:cNvPr id="22541" name="TextBox 17">
            <a:extLst>
              <a:ext uri="{FF2B5EF4-FFF2-40B4-BE49-F238E27FC236}">
                <a16:creationId xmlns:a16="http://schemas.microsoft.com/office/drawing/2014/main" id="{30D15C73-F460-4AF7-A533-6670FB08A159}"/>
              </a:ext>
            </a:extLst>
          </p:cNvPr>
          <p:cNvSpPr txBox="1">
            <a:spLocks noChangeArrowheads="1"/>
          </p:cNvSpPr>
          <p:nvPr/>
        </p:nvSpPr>
        <p:spPr bwMode="auto">
          <a:xfrm>
            <a:off x="2362200" y="3352801"/>
            <a:ext cx="167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Numbers and letters </a:t>
            </a:r>
          </a:p>
        </p:txBody>
      </p:sp>
      <p:sp>
        <p:nvSpPr>
          <p:cNvPr id="22542" name="TextBox 18">
            <a:extLst>
              <a:ext uri="{FF2B5EF4-FFF2-40B4-BE49-F238E27FC236}">
                <a16:creationId xmlns:a16="http://schemas.microsoft.com/office/drawing/2014/main" id="{BC19A2CD-0557-4B2E-913B-D5186FA0D55B}"/>
              </a:ext>
            </a:extLst>
          </p:cNvPr>
          <p:cNvSpPr txBox="1">
            <a:spLocks noChangeArrowheads="1"/>
          </p:cNvSpPr>
          <p:nvPr/>
        </p:nvSpPr>
        <p:spPr bwMode="auto">
          <a:xfrm>
            <a:off x="2438400" y="4343401"/>
            <a:ext cx="167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Designs and logos </a:t>
            </a:r>
          </a:p>
        </p:txBody>
      </p:sp>
      <p:sp>
        <p:nvSpPr>
          <p:cNvPr id="22543" name="TextBox 19">
            <a:extLst>
              <a:ext uri="{FF2B5EF4-FFF2-40B4-BE49-F238E27FC236}">
                <a16:creationId xmlns:a16="http://schemas.microsoft.com/office/drawing/2014/main" id="{203B693C-DAA6-466A-93FB-A0F375646C96}"/>
              </a:ext>
            </a:extLst>
          </p:cNvPr>
          <p:cNvSpPr txBox="1">
            <a:spLocks noChangeArrowheads="1"/>
          </p:cNvSpPr>
          <p:nvPr/>
        </p:nvSpPr>
        <p:spPr bwMode="auto">
          <a:xfrm>
            <a:off x="2438400" y="54864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Sounds </a:t>
            </a:r>
          </a:p>
        </p:txBody>
      </p:sp>
      <p:sp>
        <p:nvSpPr>
          <p:cNvPr id="22544" name="TextBox 20">
            <a:extLst>
              <a:ext uri="{FF2B5EF4-FFF2-40B4-BE49-F238E27FC236}">
                <a16:creationId xmlns:a16="http://schemas.microsoft.com/office/drawing/2014/main" id="{2E64EB54-07AA-45D2-8F7F-99514A7DB03E}"/>
              </a:ext>
            </a:extLst>
          </p:cNvPr>
          <p:cNvSpPr txBox="1">
            <a:spLocks noChangeArrowheads="1"/>
          </p:cNvSpPr>
          <p:nvPr/>
        </p:nvSpPr>
        <p:spPr bwMode="auto">
          <a:xfrm>
            <a:off x="4648200" y="25146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Birchbox, Warby Parker, DripCatch</a:t>
            </a:r>
          </a:p>
        </p:txBody>
      </p:sp>
      <p:sp>
        <p:nvSpPr>
          <p:cNvPr id="22545" name="TextBox 21">
            <a:extLst>
              <a:ext uri="{FF2B5EF4-FFF2-40B4-BE49-F238E27FC236}">
                <a16:creationId xmlns:a16="http://schemas.microsoft.com/office/drawing/2014/main" id="{1042DDA9-0037-4D43-9EEE-690871DA7A21}"/>
              </a:ext>
            </a:extLst>
          </p:cNvPr>
          <p:cNvSpPr txBox="1">
            <a:spLocks noChangeArrowheads="1"/>
          </p:cNvSpPr>
          <p:nvPr/>
        </p:nvSpPr>
        <p:spPr bwMode="auto">
          <a:xfrm>
            <a:off x="4648200" y="34290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3M, Boeing 787, AT&amp;T</a:t>
            </a:r>
          </a:p>
        </p:txBody>
      </p:sp>
      <p:sp>
        <p:nvSpPr>
          <p:cNvPr id="22546" name="TextBox 22">
            <a:extLst>
              <a:ext uri="{FF2B5EF4-FFF2-40B4-BE49-F238E27FC236}">
                <a16:creationId xmlns:a16="http://schemas.microsoft.com/office/drawing/2014/main" id="{352A7797-5250-4E61-962C-BC9A2EB59280}"/>
              </a:ext>
            </a:extLst>
          </p:cNvPr>
          <p:cNvSpPr txBox="1">
            <a:spLocks noChangeArrowheads="1"/>
          </p:cNvSpPr>
          <p:nvPr/>
        </p:nvSpPr>
        <p:spPr bwMode="auto">
          <a:xfrm>
            <a:off x="4648200" y="44958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Nike swoosh logo</a:t>
            </a:r>
          </a:p>
        </p:txBody>
      </p:sp>
      <p:sp>
        <p:nvSpPr>
          <p:cNvPr id="22547" name="TextBox 23">
            <a:extLst>
              <a:ext uri="{FF2B5EF4-FFF2-40B4-BE49-F238E27FC236}">
                <a16:creationId xmlns:a16="http://schemas.microsoft.com/office/drawing/2014/main" id="{2C47DA9F-6D46-4A39-96A0-B68B0B1B93FE}"/>
              </a:ext>
            </a:extLst>
          </p:cNvPr>
          <p:cNvSpPr txBox="1">
            <a:spLocks noChangeArrowheads="1"/>
          </p:cNvSpPr>
          <p:nvPr/>
        </p:nvSpPr>
        <p:spPr bwMode="auto">
          <a:xfrm>
            <a:off x="4648200" y="54864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MGM’s lion’s roar</a:t>
            </a:r>
          </a:p>
        </p:txBody>
      </p:sp>
      <p:sp>
        <p:nvSpPr>
          <p:cNvPr id="22549" name="Slide Number Placeholder 21">
            <a:extLst>
              <a:ext uri="{FF2B5EF4-FFF2-40B4-BE49-F238E27FC236}">
                <a16:creationId xmlns:a16="http://schemas.microsoft.com/office/drawing/2014/main" id="{9F7BF17A-D78B-494A-844E-661114386A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5F721EDC-F933-4554-B72B-72430E7369CF}" type="slidenum">
              <a:rPr lang="en-US" altLang="en-US" sz="1400"/>
              <a:pPr>
                <a:spcBef>
                  <a:spcPct val="0"/>
                </a:spcBef>
                <a:buFontTx/>
                <a:buNone/>
              </a:pPr>
              <a:t>20</a:t>
            </a:fld>
            <a:endParaRPr lang="en-US"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5BC9D00-AC28-4106-AFE0-3D8D3D300B9B}"/>
              </a:ext>
            </a:extLst>
          </p:cNvPr>
          <p:cNvSpPr>
            <a:spLocks noGrp="1" noChangeArrowheads="1"/>
          </p:cNvSpPr>
          <p:nvPr>
            <p:ph type="title"/>
          </p:nvPr>
        </p:nvSpPr>
        <p:spPr>
          <a:xfrm>
            <a:off x="1981200" y="611188"/>
            <a:ext cx="8153400" cy="684212"/>
          </a:xfrm>
        </p:spPr>
        <p:txBody>
          <a:bodyPr>
            <a:normAutofit fontScale="90000"/>
          </a:bodyPr>
          <a:lstStyle/>
          <a:p>
            <a:pPr eaLnBrk="1" hangingPunct="1"/>
            <a:r>
              <a:rPr lang="en-US" altLang="en-US" sz="3600" dirty="0">
                <a:latin typeface="Times New Roman" panose="02020603050405020304" pitchFamily="18" charset="0"/>
              </a:rPr>
              <a:t>What is Protected Under Trademark Law</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3555" name="Line 4">
            <a:extLst>
              <a:ext uri="{FF2B5EF4-FFF2-40B4-BE49-F238E27FC236}">
                <a16:creationId xmlns:a16="http://schemas.microsoft.com/office/drawing/2014/main" id="{4A959950-686E-4BB0-B2DC-4F913B00AA5C}"/>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3556" name="Rectangle 7">
            <a:extLst>
              <a:ext uri="{FF2B5EF4-FFF2-40B4-BE49-F238E27FC236}">
                <a16:creationId xmlns:a16="http://schemas.microsoft.com/office/drawing/2014/main" id="{531F097C-72DC-47FC-B3C7-E9530A353985}"/>
              </a:ext>
            </a:extLst>
          </p:cNvPr>
          <p:cNvSpPr>
            <a:spLocks noChangeArrowheads="1"/>
          </p:cNvSpPr>
          <p:nvPr/>
        </p:nvSpPr>
        <p:spPr bwMode="auto">
          <a:xfrm>
            <a:off x="1981200" y="1676400"/>
            <a:ext cx="8229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A025D7DE-E67C-41BE-A666-30BFCCE9477A}"/>
              </a:ext>
            </a:extLst>
          </p:cNvPr>
          <p:cNvCxnSpPr/>
          <p:nvPr/>
        </p:nvCxnSpPr>
        <p:spPr>
          <a:xfrm>
            <a:off x="1981200" y="2362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63784-2FEA-4D02-B5A6-7E346B7E29C5}"/>
              </a:ext>
            </a:extLst>
          </p:cNvPr>
          <p:cNvCxnSpPr/>
          <p:nvPr/>
        </p:nvCxnSpPr>
        <p:spPr>
          <a:xfrm rot="5400000">
            <a:off x="2172494" y="3999706"/>
            <a:ext cx="464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559" name="TextBox 10">
            <a:extLst>
              <a:ext uri="{FF2B5EF4-FFF2-40B4-BE49-F238E27FC236}">
                <a16:creationId xmlns:a16="http://schemas.microsoft.com/office/drawing/2014/main" id="{19A341E2-35E0-488D-B0B5-748012284227}"/>
              </a:ext>
            </a:extLst>
          </p:cNvPr>
          <p:cNvSpPr txBox="1">
            <a:spLocks noChangeArrowheads="1"/>
          </p:cNvSpPr>
          <p:nvPr/>
        </p:nvSpPr>
        <p:spPr bwMode="auto">
          <a:xfrm>
            <a:off x="2362200" y="18288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Item</a:t>
            </a:r>
          </a:p>
        </p:txBody>
      </p:sp>
      <p:sp>
        <p:nvSpPr>
          <p:cNvPr id="23560" name="TextBox 11">
            <a:extLst>
              <a:ext uri="{FF2B5EF4-FFF2-40B4-BE49-F238E27FC236}">
                <a16:creationId xmlns:a16="http://schemas.microsoft.com/office/drawing/2014/main" id="{93A1A9A8-3825-43C7-BFBD-8F681718E74B}"/>
              </a:ext>
            </a:extLst>
          </p:cNvPr>
          <p:cNvSpPr txBox="1">
            <a:spLocks noChangeArrowheads="1"/>
          </p:cNvSpPr>
          <p:nvPr/>
        </p:nvSpPr>
        <p:spPr bwMode="auto">
          <a:xfrm>
            <a:off x="3962400" y="1828801"/>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Example</a:t>
            </a:r>
          </a:p>
        </p:txBody>
      </p:sp>
      <p:cxnSp>
        <p:nvCxnSpPr>
          <p:cNvPr id="14" name="Straight Connector 13">
            <a:extLst>
              <a:ext uri="{FF2B5EF4-FFF2-40B4-BE49-F238E27FC236}">
                <a16:creationId xmlns:a16="http://schemas.microsoft.com/office/drawing/2014/main" id="{6D8FF0FC-B0E3-44D3-A062-CB5B3054D5E8}"/>
              </a:ext>
            </a:extLst>
          </p:cNvPr>
          <p:cNvCxnSpPr/>
          <p:nvPr/>
        </p:nvCxnSpPr>
        <p:spPr>
          <a:xfrm>
            <a:off x="1981200" y="32004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EEC5CF-16EA-4A25-9AAB-663F4DBF3C30}"/>
              </a:ext>
            </a:extLst>
          </p:cNvPr>
          <p:cNvCxnSpPr/>
          <p:nvPr/>
        </p:nvCxnSpPr>
        <p:spPr>
          <a:xfrm>
            <a:off x="1981200" y="4267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01592D-8017-4BDF-8120-036C2D9695DC}"/>
              </a:ext>
            </a:extLst>
          </p:cNvPr>
          <p:cNvCxnSpPr/>
          <p:nvPr/>
        </p:nvCxnSpPr>
        <p:spPr>
          <a:xfrm>
            <a:off x="1981200" y="5257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564" name="TextBox 16">
            <a:extLst>
              <a:ext uri="{FF2B5EF4-FFF2-40B4-BE49-F238E27FC236}">
                <a16:creationId xmlns:a16="http://schemas.microsoft.com/office/drawing/2014/main" id="{988589C3-3106-479E-91D6-F064866E8A0C}"/>
              </a:ext>
            </a:extLst>
          </p:cNvPr>
          <p:cNvSpPr txBox="1">
            <a:spLocks noChangeArrowheads="1"/>
          </p:cNvSpPr>
          <p:nvPr/>
        </p:nvSpPr>
        <p:spPr bwMode="auto">
          <a:xfrm>
            <a:off x="2362200" y="25908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Fragrances</a:t>
            </a:r>
          </a:p>
        </p:txBody>
      </p:sp>
      <p:sp>
        <p:nvSpPr>
          <p:cNvPr id="23565" name="TextBox 17">
            <a:extLst>
              <a:ext uri="{FF2B5EF4-FFF2-40B4-BE49-F238E27FC236}">
                <a16:creationId xmlns:a16="http://schemas.microsoft.com/office/drawing/2014/main" id="{FD5A0EBA-12CB-47D9-9D88-D43E4541C4FE}"/>
              </a:ext>
            </a:extLst>
          </p:cNvPr>
          <p:cNvSpPr txBox="1">
            <a:spLocks noChangeArrowheads="1"/>
          </p:cNvSpPr>
          <p:nvPr/>
        </p:nvSpPr>
        <p:spPr bwMode="auto">
          <a:xfrm>
            <a:off x="2362200" y="34290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Shapes </a:t>
            </a:r>
          </a:p>
        </p:txBody>
      </p:sp>
      <p:sp>
        <p:nvSpPr>
          <p:cNvPr id="23566" name="TextBox 18">
            <a:extLst>
              <a:ext uri="{FF2B5EF4-FFF2-40B4-BE49-F238E27FC236}">
                <a16:creationId xmlns:a16="http://schemas.microsoft.com/office/drawing/2014/main" id="{8F1A9672-4B25-4C18-AB75-A35A59FBB3F1}"/>
              </a:ext>
            </a:extLst>
          </p:cNvPr>
          <p:cNvSpPr txBox="1">
            <a:spLocks noChangeArrowheads="1"/>
          </p:cNvSpPr>
          <p:nvPr/>
        </p:nvSpPr>
        <p:spPr bwMode="auto">
          <a:xfrm>
            <a:off x="2362200" y="44196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Colors </a:t>
            </a:r>
          </a:p>
        </p:txBody>
      </p:sp>
      <p:sp>
        <p:nvSpPr>
          <p:cNvPr id="23567" name="TextBox 19">
            <a:extLst>
              <a:ext uri="{FF2B5EF4-FFF2-40B4-BE49-F238E27FC236}">
                <a16:creationId xmlns:a16="http://schemas.microsoft.com/office/drawing/2014/main" id="{75E4F51C-1CCB-4417-B10F-EC8A4C094D3A}"/>
              </a:ext>
            </a:extLst>
          </p:cNvPr>
          <p:cNvSpPr txBox="1">
            <a:spLocks noChangeArrowheads="1"/>
          </p:cNvSpPr>
          <p:nvPr/>
        </p:nvSpPr>
        <p:spPr bwMode="auto">
          <a:xfrm>
            <a:off x="2438400" y="5486401"/>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Trade dress </a:t>
            </a:r>
          </a:p>
        </p:txBody>
      </p:sp>
      <p:sp>
        <p:nvSpPr>
          <p:cNvPr id="23568" name="TextBox 20">
            <a:extLst>
              <a:ext uri="{FF2B5EF4-FFF2-40B4-BE49-F238E27FC236}">
                <a16:creationId xmlns:a16="http://schemas.microsoft.com/office/drawing/2014/main" id="{1DF7151C-6D95-4259-8E14-0486E07ECC68}"/>
              </a:ext>
            </a:extLst>
          </p:cNvPr>
          <p:cNvSpPr txBox="1">
            <a:spLocks noChangeArrowheads="1"/>
          </p:cNvSpPr>
          <p:nvPr/>
        </p:nvSpPr>
        <p:spPr bwMode="auto">
          <a:xfrm>
            <a:off x="4648200" y="25146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Stationery treated with a special fragrance</a:t>
            </a:r>
          </a:p>
        </p:txBody>
      </p:sp>
      <p:sp>
        <p:nvSpPr>
          <p:cNvPr id="23569" name="TextBox 21">
            <a:extLst>
              <a:ext uri="{FF2B5EF4-FFF2-40B4-BE49-F238E27FC236}">
                <a16:creationId xmlns:a16="http://schemas.microsoft.com/office/drawing/2014/main" id="{E6AF3779-B286-4C11-8A2C-0A547B153F43}"/>
              </a:ext>
            </a:extLst>
          </p:cNvPr>
          <p:cNvSpPr txBox="1">
            <a:spLocks noChangeArrowheads="1"/>
          </p:cNvSpPr>
          <p:nvPr/>
        </p:nvSpPr>
        <p:spPr bwMode="auto">
          <a:xfrm>
            <a:off x="4648200" y="35052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Unique shape of the Apple iPhone</a:t>
            </a:r>
          </a:p>
        </p:txBody>
      </p:sp>
      <p:sp>
        <p:nvSpPr>
          <p:cNvPr id="23570" name="TextBox 22">
            <a:extLst>
              <a:ext uri="{FF2B5EF4-FFF2-40B4-BE49-F238E27FC236}">
                <a16:creationId xmlns:a16="http://schemas.microsoft.com/office/drawing/2014/main" id="{0C1F9366-E992-4D9D-9B75-691C78A301AD}"/>
              </a:ext>
            </a:extLst>
          </p:cNvPr>
          <p:cNvSpPr txBox="1">
            <a:spLocks noChangeArrowheads="1"/>
          </p:cNvSpPr>
          <p:nvPr/>
        </p:nvSpPr>
        <p:spPr bwMode="auto">
          <a:xfrm>
            <a:off x="4648200" y="44958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Nexium—the “purple pill”</a:t>
            </a:r>
          </a:p>
        </p:txBody>
      </p:sp>
      <p:sp>
        <p:nvSpPr>
          <p:cNvPr id="23571" name="TextBox 23">
            <a:extLst>
              <a:ext uri="{FF2B5EF4-FFF2-40B4-BE49-F238E27FC236}">
                <a16:creationId xmlns:a16="http://schemas.microsoft.com/office/drawing/2014/main" id="{270FD55D-13C7-47A6-936D-E0E87FFE75D8}"/>
              </a:ext>
            </a:extLst>
          </p:cNvPr>
          <p:cNvSpPr txBox="1">
            <a:spLocks noChangeArrowheads="1"/>
          </p:cNvSpPr>
          <p:nvPr/>
        </p:nvSpPr>
        <p:spPr bwMode="auto">
          <a:xfrm>
            <a:off x="4648200" y="5486401"/>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The layout and décor of a restaurant</a:t>
            </a:r>
          </a:p>
        </p:txBody>
      </p:sp>
      <p:sp>
        <p:nvSpPr>
          <p:cNvPr id="23572" name="Footer Placeholder 20">
            <a:extLst>
              <a:ext uri="{FF2B5EF4-FFF2-40B4-BE49-F238E27FC236}">
                <a16:creationId xmlns:a16="http://schemas.microsoft.com/office/drawing/2014/main" id="{4D97FFF4-520B-4214-A3C1-55AEFE4BB68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3573" name="Slide Number Placeholder 21">
            <a:extLst>
              <a:ext uri="{FF2B5EF4-FFF2-40B4-BE49-F238E27FC236}">
                <a16:creationId xmlns:a16="http://schemas.microsoft.com/office/drawing/2014/main" id="{8418A628-DFED-4B5D-9365-D3214FE506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39C003EB-D20A-4178-8984-E4C740552FFB}" type="slidenum">
              <a:rPr lang="en-US" altLang="en-US" sz="1400"/>
              <a:pPr>
                <a:spcBef>
                  <a:spcPct val="0"/>
                </a:spcBef>
                <a:buFontTx/>
                <a:buNone/>
              </a:pPr>
              <a:t>21</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1CC312B-9100-407F-9F4D-F98DC15C22AF}"/>
              </a:ext>
            </a:extLst>
          </p:cNvPr>
          <p:cNvSpPr>
            <a:spLocks noGrp="1" noChangeArrowheads="1"/>
          </p:cNvSpPr>
          <p:nvPr>
            <p:ph type="title"/>
          </p:nvPr>
        </p:nvSpPr>
        <p:spPr>
          <a:xfrm>
            <a:off x="1981200" y="611188"/>
            <a:ext cx="8153400" cy="684212"/>
          </a:xfrm>
        </p:spPr>
        <p:txBody>
          <a:bodyPr/>
          <a:lstStyle/>
          <a:p>
            <a:pPr eaLnBrk="1" hangingPunct="1"/>
            <a:r>
              <a:rPr lang="en-US" altLang="en-US" sz="3600" dirty="0">
                <a:latin typeface="Times New Roman" panose="02020603050405020304" pitchFamily="18" charset="0"/>
              </a:rPr>
              <a:t>Exclusions From Trademark Protection</a:t>
            </a:r>
          </a:p>
        </p:txBody>
      </p:sp>
      <p:sp>
        <p:nvSpPr>
          <p:cNvPr id="24579" name="Line 4">
            <a:extLst>
              <a:ext uri="{FF2B5EF4-FFF2-40B4-BE49-F238E27FC236}">
                <a16:creationId xmlns:a16="http://schemas.microsoft.com/office/drawing/2014/main" id="{5841779A-54C3-44B8-9EB5-0B6F141CFA94}"/>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4580" name="Rectangle 7">
            <a:extLst>
              <a:ext uri="{FF2B5EF4-FFF2-40B4-BE49-F238E27FC236}">
                <a16:creationId xmlns:a16="http://schemas.microsoft.com/office/drawing/2014/main" id="{0EA78497-9787-4A59-8AD1-E699735F8A5B}"/>
              </a:ext>
            </a:extLst>
          </p:cNvPr>
          <p:cNvSpPr>
            <a:spLocks noChangeArrowheads="1"/>
          </p:cNvSpPr>
          <p:nvPr/>
        </p:nvSpPr>
        <p:spPr bwMode="auto">
          <a:xfrm>
            <a:off x="1981200" y="1676400"/>
            <a:ext cx="8229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cxnSp>
        <p:nvCxnSpPr>
          <p:cNvPr id="7" name="Straight Connector 6">
            <a:extLst>
              <a:ext uri="{FF2B5EF4-FFF2-40B4-BE49-F238E27FC236}">
                <a16:creationId xmlns:a16="http://schemas.microsoft.com/office/drawing/2014/main" id="{C2FEF0B2-AB72-487A-A614-FE2D0093B3D2}"/>
              </a:ext>
            </a:extLst>
          </p:cNvPr>
          <p:cNvCxnSpPr/>
          <p:nvPr/>
        </p:nvCxnSpPr>
        <p:spPr>
          <a:xfrm>
            <a:off x="1981200" y="2362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C553BA-9645-4884-A8F2-6D73F77931A7}"/>
              </a:ext>
            </a:extLst>
          </p:cNvPr>
          <p:cNvCxnSpPr/>
          <p:nvPr/>
        </p:nvCxnSpPr>
        <p:spPr>
          <a:xfrm rot="5400000">
            <a:off x="2477294" y="3999706"/>
            <a:ext cx="464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583" name="TextBox 10">
            <a:extLst>
              <a:ext uri="{FF2B5EF4-FFF2-40B4-BE49-F238E27FC236}">
                <a16:creationId xmlns:a16="http://schemas.microsoft.com/office/drawing/2014/main" id="{E66EBAF9-3198-4F67-9680-5126798BEE83}"/>
              </a:ext>
            </a:extLst>
          </p:cNvPr>
          <p:cNvSpPr txBox="1">
            <a:spLocks noChangeArrowheads="1"/>
          </p:cNvSpPr>
          <p:nvPr/>
        </p:nvSpPr>
        <p:spPr bwMode="auto">
          <a:xfrm>
            <a:off x="2362200" y="1828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Item</a:t>
            </a:r>
          </a:p>
        </p:txBody>
      </p:sp>
      <p:sp>
        <p:nvSpPr>
          <p:cNvPr id="24584" name="TextBox 11">
            <a:extLst>
              <a:ext uri="{FF2B5EF4-FFF2-40B4-BE49-F238E27FC236}">
                <a16:creationId xmlns:a16="http://schemas.microsoft.com/office/drawing/2014/main" id="{8AC566A3-A97B-4330-8606-A9CEDB4FEE19}"/>
              </a:ext>
            </a:extLst>
          </p:cNvPr>
          <p:cNvSpPr txBox="1">
            <a:spLocks noChangeArrowheads="1"/>
          </p:cNvSpPr>
          <p:nvPr/>
        </p:nvSpPr>
        <p:spPr bwMode="auto">
          <a:xfrm>
            <a:off x="4038600" y="18288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Example</a:t>
            </a:r>
          </a:p>
        </p:txBody>
      </p:sp>
      <p:cxnSp>
        <p:nvCxnSpPr>
          <p:cNvPr id="14" name="Straight Connector 13">
            <a:extLst>
              <a:ext uri="{FF2B5EF4-FFF2-40B4-BE49-F238E27FC236}">
                <a16:creationId xmlns:a16="http://schemas.microsoft.com/office/drawing/2014/main" id="{8A3E3D1F-BB3F-48E3-B1EB-209EF3AA4354}"/>
              </a:ext>
            </a:extLst>
          </p:cNvPr>
          <p:cNvCxnSpPr/>
          <p:nvPr/>
        </p:nvCxnSpPr>
        <p:spPr>
          <a:xfrm>
            <a:off x="1981200" y="32004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9A466F-6235-4DED-A0F3-F7A32B559EA2}"/>
              </a:ext>
            </a:extLst>
          </p:cNvPr>
          <p:cNvCxnSpPr/>
          <p:nvPr/>
        </p:nvCxnSpPr>
        <p:spPr>
          <a:xfrm>
            <a:off x="1981200" y="42672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1EFC1E-E4FE-4A88-A3FA-FDE61039E99D}"/>
              </a:ext>
            </a:extLst>
          </p:cNvPr>
          <p:cNvCxnSpPr/>
          <p:nvPr/>
        </p:nvCxnSpPr>
        <p:spPr>
          <a:xfrm>
            <a:off x="1981200" y="5257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588" name="TextBox 16">
            <a:extLst>
              <a:ext uri="{FF2B5EF4-FFF2-40B4-BE49-F238E27FC236}">
                <a16:creationId xmlns:a16="http://schemas.microsoft.com/office/drawing/2014/main" id="{1C64AFD1-0FE3-44B6-8D78-1583A6FBAAA5}"/>
              </a:ext>
            </a:extLst>
          </p:cNvPr>
          <p:cNvSpPr txBox="1">
            <a:spLocks noChangeArrowheads="1"/>
          </p:cNvSpPr>
          <p:nvPr/>
        </p:nvSpPr>
        <p:spPr bwMode="auto">
          <a:xfrm>
            <a:off x="2209800" y="2362201"/>
            <a:ext cx="243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Immoral or scandalous matter </a:t>
            </a:r>
          </a:p>
        </p:txBody>
      </p:sp>
      <p:sp>
        <p:nvSpPr>
          <p:cNvPr id="24589" name="TextBox 17">
            <a:extLst>
              <a:ext uri="{FF2B5EF4-FFF2-40B4-BE49-F238E27FC236}">
                <a16:creationId xmlns:a16="http://schemas.microsoft.com/office/drawing/2014/main" id="{EA83CCEE-2F07-47D6-BE78-90EDDDA9BB0E}"/>
              </a:ext>
            </a:extLst>
          </p:cNvPr>
          <p:cNvSpPr txBox="1">
            <a:spLocks noChangeArrowheads="1"/>
          </p:cNvSpPr>
          <p:nvPr/>
        </p:nvSpPr>
        <p:spPr bwMode="auto">
          <a:xfrm>
            <a:off x="2209800" y="3505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Deceptive matter </a:t>
            </a:r>
          </a:p>
        </p:txBody>
      </p:sp>
      <p:sp>
        <p:nvSpPr>
          <p:cNvPr id="24590" name="TextBox 18">
            <a:extLst>
              <a:ext uri="{FF2B5EF4-FFF2-40B4-BE49-F238E27FC236}">
                <a16:creationId xmlns:a16="http://schemas.microsoft.com/office/drawing/2014/main" id="{5248EF14-4CA2-496E-A81B-5119BC35B24D}"/>
              </a:ext>
            </a:extLst>
          </p:cNvPr>
          <p:cNvSpPr txBox="1">
            <a:spLocks noChangeArrowheads="1"/>
          </p:cNvSpPr>
          <p:nvPr/>
        </p:nvSpPr>
        <p:spPr bwMode="auto">
          <a:xfrm>
            <a:off x="2133600" y="44958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Descriptive marks </a:t>
            </a:r>
          </a:p>
        </p:txBody>
      </p:sp>
      <p:sp>
        <p:nvSpPr>
          <p:cNvPr id="24591" name="TextBox 19">
            <a:extLst>
              <a:ext uri="{FF2B5EF4-FFF2-40B4-BE49-F238E27FC236}">
                <a16:creationId xmlns:a16="http://schemas.microsoft.com/office/drawing/2014/main" id="{3A9423B3-14B1-4C54-81E1-8C8F1ED412CB}"/>
              </a:ext>
            </a:extLst>
          </p:cNvPr>
          <p:cNvSpPr txBox="1">
            <a:spLocks noChangeArrowheads="1"/>
          </p:cNvSpPr>
          <p:nvPr/>
        </p:nvSpPr>
        <p:spPr bwMode="auto">
          <a:xfrm>
            <a:off x="2438400" y="5486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Surnames </a:t>
            </a:r>
          </a:p>
        </p:txBody>
      </p:sp>
      <p:sp>
        <p:nvSpPr>
          <p:cNvPr id="24592" name="TextBox 24">
            <a:extLst>
              <a:ext uri="{FF2B5EF4-FFF2-40B4-BE49-F238E27FC236}">
                <a16:creationId xmlns:a16="http://schemas.microsoft.com/office/drawing/2014/main" id="{13F915F4-C1AB-4ED9-9841-4366038878C5}"/>
              </a:ext>
            </a:extLst>
          </p:cNvPr>
          <p:cNvSpPr txBox="1">
            <a:spLocks noChangeArrowheads="1"/>
          </p:cNvSpPr>
          <p:nvPr/>
        </p:nvSpPr>
        <p:spPr bwMode="auto">
          <a:xfrm>
            <a:off x="4876800" y="2514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Profane words</a:t>
            </a:r>
          </a:p>
        </p:txBody>
      </p:sp>
      <p:sp>
        <p:nvSpPr>
          <p:cNvPr id="24593" name="TextBox 25">
            <a:extLst>
              <a:ext uri="{FF2B5EF4-FFF2-40B4-BE49-F238E27FC236}">
                <a16:creationId xmlns:a16="http://schemas.microsoft.com/office/drawing/2014/main" id="{58F49E89-ECA4-4FED-9924-A7C03DE6D818}"/>
              </a:ext>
            </a:extLst>
          </p:cNvPr>
          <p:cNvSpPr txBox="1">
            <a:spLocks noChangeArrowheads="1"/>
          </p:cNvSpPr>
          <p:nvPr/>
        </p:nvSpPr>
        <p:spPr bwMode="auto">
          <a:xfrm>
            <a:off x="4800600" y="3276601"/>
            <a:ext cx="5181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Labeling oranges “Fresh Florida Oranges” that aren’t grown in Florida</a:t>
            </a:r>
          </a:p>
        </p:txBody>
      </p:sp>
      <p:sp>
        <p:nvSpPr>
          <p:cNvPr id="24594" name="TextBox 26">
            <a:extLst>
              <a:ext uri="{FF2B5EF4-FFF2-40B4-BE49-F238E27FC236}">
                <a16:creationId xmlns:a16="http://schemas.microsoft.com/office/drawing/2014/main" id="{842B6CB8-EBAD-4166-A9A4-A06CA8487A21}"/>
              </a:ext>
            </a:extLst>
          </p:cNvPr>
          <p:cNvSpPr txBox="1">
            <a:spLocks noChangeArrowheads="1"/>
          </p:cNvSpPr>
          <p:nvPr/>
        </p:nvSpPr>
        <p:spPr bwMode="auto">
          <a:xfrm>
            <a:off x="4724400" y="4267201"/>
            <a:ext cx="556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Phrases like “golf ball” and “fried chicken” are descriptive and can’t be trademarked</a:t>
            </a:r>
          </a:p>
        </p:txBody>
      </p:sp>
      <p:sp>
        <p:nvSpPr>
          <p:cNvPr id="24595" name="TextBox 27">
            <a:extLst>
              <a:ext uri="{FF2B5EF4-FFF2-40B4-BE49-F238E27FC236}">
                <a16:creationId xmlns:a16="http://schemas.microsoft.com/office/drawing/2014/main" id="{3865C00B-B64A-4CF6-B9E2-7A05BA8DB34E}"/>
              </a:ext>
            </a:extLst>
          </p:cNvPr>
          <p:cNvSpPr txBox="1">
            <a:spLocks noChangeArrowheads="1"/>
          </p:cNvSpPr>
          <p:nvPr/>
        </p:nvSpPr>
        <p:spPr bwMode="auto">
          <a:xfrm>
            <a:off x="4800600" y="5334001"/>
            <a:ext cx="510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Common surnames like “Anderson” or “Smith” can’t be trademarked</a:t>
            </a:r>
          </a:p>
        </p:txBody>
      </p:sp>
      <p:sp>
        <p:nvSpPr>
          <p:cNvPr id="24596" name="Footer Placeholder 20">
            <a:extLst>
              <a:ext uri="{FF2B5EF4-FFF2-40B4-BE49-F238E27FC236}">
                <a16:creationId xmlns:a16="http://schemas.microsoft.com/office/drawing/2014/main" id="{1C255C07-01DE-4E5A-B325-9976405B2BD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4597" name="Slide Number Placeholder 21">
            <a:extLst>
              <a:ext uri="{FF2B5EF4-FFF2-40B4-BE49-F238E27FC236}">
                <a16:creationId xmlns:a16="http://schemas.microsoft.com/office/drawing/2014/main" id="{B93E9587-86C5-4211-9C6D-28183BBF86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A9DC8E4E-5F33-4580-AE5C-D7B5936FF2D6}" type="slidenum">
              <a:rPr lang="en-US" altLang="en-US" sz="1400"/>
              <a:pPr>
                <a:spcBef>
                  <a:spcPct val="0"/>
                </a:spcBef>
                <a:buFontTx/>
                <a:buNone/>
              </a:pPr>
              <a:t>22</a:t>
            </a:fld>
            <a:endParaRPr lang="en-US" altLang="en-US"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F8F2CE-D2C6-4E52-8D6A-C21E4CE63C75}"/>
              </a:ext>
            </a:extLst>
          </p:cNvPr>
          <p:cNvSpPr>
            <a:spLocks noGrp="1" noChangeArrowheads="1"/>
          </p:cNvSpPr>
          <p:nvPr>
            <p:ph type="title"/>
          </p:nvPr>
        </p:nvSpPr>
        <p:spPr>
          <a:xfrm>
            <a:off x="1981200" y="645458"/>
            <a:ext cx="8229600" cy="649941"/>
          </a:xfrm>
        </p:spPr>
        <p:txBody>
          <a:bodyPr/>
          <a:lstStyle/>
          <a:p>
            <a:pPr eaLnBrk="1" hangingPunct="1"/>
            <a:r>
              <a:rPr lang="en-US" altLang="en-US" sz="3600" dirty="0">
                <a:latin typeface="Times New Roman" panose="02020603050405020304" pitchFamily="18" charset="0"/>
              </a:rPr>
              <a:t>The Process of Obtaining a Trademark</a:t>
            </a:r>
          </a:p>
        </p:txBody>
      </p:sp>
      <p:sp>
        <p:nvSpPr>
          <p:cNvPr id="25603" name="Line 3">
            <a:extLst>
              <a:ext uri="{FF2B5EF4-FFF2-40B4-BE49-F238E27FC236}">
                <a16:creationId xmlns:a16="http://schemas.microsoft.com/office/drawing/2014/main" id="{1ACA94F7-6139-4581-828E-CD8E9DEBAA7A}"/>
              </a:ext>
            </a:extLst>
          </p:cNvPr>
          <p:cNvSpPr>
            <a:spLocks noChangeShapeType="1"/>
          </p:cNvSpPr>
          <p:nvPr/>
        </p:nvSpPr>
        <p:spPr bwMode="auto">
          <a:xfrm>
            <a:off x="1524000" y="156882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pic>
        <p:nvPicPr>
          <p:cNvPr id="25604" name="Picture 6">
            <a:extLst>
              <a:ext uri="{FF2B5EF4-FFF2-40B4-BE49-F238E27FC236}">
                <a16:creationId xmlns:a16="http://schemas.microsoft.com/office/drawing/2014/main" id="{80E51FB9-C007-471F-9F43-D260A5A0E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86995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Slide Number Placeholder 7">
            <a:extLst>
              <a:ext uri="{FF2B5EF4-FFF2-40B4-BE49-F238E27FC236}">
                <a16:creationId xmlns:a16="http://schemas.microsoft.com/office/drawing/2014/main" id="{4A80A6A9-BB2F-434F-B65E-8A9BDE564B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45053FE-555A-4A02-99D7-7473AB350F82}" type="slidenum">
              <a:rPr lang="en-US" altLang="en-US" sz="1400"/>
              <a:pPr>
                <a:spcBef>
                  <a:spcPct val="0"/>
                </a:spcBef>
                <a:buFontTx/>
                <a:buNone/>
              </a:pPr>
              <a:t>23</a:t>
            </a:fld>
            <a:endParaRPr lang="en-US"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F8F2CE-D2C6-4E52-8D6A-C21E4CE63C75}"/>
              </a:ext>
            </a:extLst>
          </p:cNvPr>
          <p:cNvSpPr>
            <a:spLocks noGrp="1" noChangeArrowheads="1"/>
          </p:cNvSpPr>
          <p:nvPr>
            <p:ph type="title"/>
          </p:nvPr>
        </p:nvSpPr>
        <p:spPr/>
        <p:txBody>
          <a:bodyPr/>
          <a:lstStyle/>
          <a:p>
            <a:pPr algn="ctr" eaLnBrk="1" hangingPunct="1"/>
            <a:r>
              <a:rPr lang="en-US" altLang="en-US" sz="3600" dirty="0">
                <a:latin typeface="Times New Roman" panose="02020603050405020304" pitchFamily="18" charset="0"/>
              </a:rPr>
              <a:t>Trademark Registration in Ghana</a:t>
            </a:r>
          </a:p>
        </p:txBody>
      </p:sp>
      <p:sp>
        <p:nvSpPr>
          <p:cNvPr id="2" name="Content Placeholder 1">
            <a:extLst>
              <a:ext uri="{FF2B5EF4-FFF2-40B4-BE49-F238E27FC236}">
                <a16:creationId xmlns:a16="http://schemas.microsoft.com/office/drawing/2014/main" id="{6360A36F-71C4-480F-9A5D-D463BC4A884C}"/>
              </a:ext>
            </a:extLst>
          </p:cNvPr>
          <p:cNvSpPr>
            <a:spLocks noGrp="1"/>
          </p:cNvSpPr>
          <p:nvPr>
            <p:ph idx="1"/>
          </p:nvPr>
        </p:nvSpPr>
        <p:spPr/>
        <p:txBody>
          <a:bodyPr>
            <a:normAutofit fontScale="62500" lnSpcReduction="20000"/>
          </a:bodyPr>
          <a:lstStyle/>
          <a:p>
            <a:endParaRPr lang="en-US" dirty="0">
              <a:latin typeface="+mj-lt"/>
            </a:endParaRPr>
          </a:p>
          <a:p>
            <a:pPr marL="0" indent="0">
              <a:buNone/>
            </a:pPr>
            <a:r>
              <a:rPr lang="en-US" b="1" dirty="0">
                <a:latin typeface="+mj-lt"/>
              </a:rPr>
              <a:t>1. PRELIMINARY SEARCH (OPTIONAL)</a:t>
            </a:r>
          </a:p>
          <a:p>
            <a:endParaRPr lang="en-US" dirty="0">
              <a:latin typeface="+mj-lt"/>
            </a:endParaRPr>
          </a:p>
          <a:p>
            <a:r>
              <a:rPr lang="en-US" dirty="0">
                <a:latin typeface="+mj-lt"/>
              </a:rPr>
              <a:t>A trade mark search may be conducted prior to the application for registration of the trade mark. The search is important to ensure that no identical trademark has been registered or is pending registration..</a:t>
            </a:r>
          </a:p>
          <a:p>
            <a:pPr marL="0" indent="0">
              <a:buNone/>
            </a:pPr>
            <a:r>
              <a:rPr lang="en-US" b="1" dirty="0">
                <a:latin typeface="+mj-lt"/>
              </a:rPr>
              <a:t>2. APPLICATION FOR TRADE MARK REGISTRARTION</a:t>
            </a:r>
          </a:p>
          <a:p>
            <a:endParaRPr lang="en-US" dirty="0">
              <a:latin typeface="+mj-lt"/>
            </a:endParaRPr>
          </a:p>
          <a:p>
            <a:r>
              <a:rPr lang="en-US" dirty="0">
                <a:latin typeface="+mj-lt"/>
              </a:rPr>
              <a:t>Trade Mark Form No. 2 is used for the application of the trade mark. An applicant is required to attach four (4) representations of the trade mark with a prescribed fee of $ 200.0 or its Ghana Cedi equivalent. Applicants whose principal place of business is located outside Ghana are required to apply through a legal entity.</a:t>
            </a:r>
          </a:p>
          <a:p>
            <a:pPr marL="0" indent="0">
              <a:buNone/>
            </a:pPr>
            <a:endParaRPr lang="en-US" dirty="0">
              <a:latin typeface="+mj-lt"/>
            </a:endParaRPr>
          </a:p>
          <a:p>
            <a:pPr marL="0" indent="0">
              <a:buNone/>
            </a:pPr>
            <a:r>
              <a:rPr lang="en-US" b="1" dirty="0">
                <a:latin typeface="+mj-lt"/>
              </a:rPr>
              <a:t>3. REVIEW/EXAMINATION OF TM. No 2 BY THE TRADE MARKS OFFICE</a:t>
            </a:r>
          </a:p>
          <a:p>
            <a:endParaRPr lang="en-US" dirty="0">
              <a:latin typeface="+mj-lt"/>
            </a:endParaRPr>
          </a:p>
          <a:p>
            <a:r>
              <a:rPr lang="en-US" dirty="0">
                <a:latin typeface="+mj-lt"/>
              </a:rPr>
              <a:t>Section 1, Section 3, Subsection (1) and (2) of Section 4, and Section 5 of the Trade Marks Act, 2004, Act 664</a:t>
            </a:r>
            <a:endParaRPr lang="en-GH" dirty="0">
              <a:latin typeface="+mj-lt"/>
            </a:endParaRPr>
          </a:p>
        </p:txBody>
      </p:sp>
      <p:sp>
        <p:nvSpPr>
          <p:cNvPr id="25606" name="Slide Number Placeholder 7">
            <a:extLst>
              <a:ext uri="{FF2B5EF4-FFF2-40B4-BE49-F238E27FC236}">
                <a16:creationId xmlns:a16="http://schemas.microsoft.com/office/drawing/2014/main" id="{4A80A6A9-BB2F-434F-B65E-8A9BDE564B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45053FE-555A-4A02-99D7-7473AB350F82}" type="slidenum">
              <a:rPr lang="en-US" altLang="en-US" sz="1400"/>
              <a:pPr>
                <a:spcBef>
                  <a:spcPct val="0"/>
                </a:spcBef>
                <a:buFontTx/>
                <a:buNone/>
              </a:pPr>
              <a:t>24</a:t>
            </a:fld>
            <a:endParaRPr lang="en-US" altLang="en-US" sz="1400"/>
          </a:p>
        </p:txBody>
      </p:sp>
      <p:sp>
        <p:nvSpPr>
          <p:cNvPr id="25603" name="Line 3">
            <a:extLst>
              <a:ext uri="{FF2B5EF4-FFF2-40B4-BE49-F238E27FC236}">
                <a16:creationId xmlns:a16="http://schemas.microsoft.com/office/drawing/2014/main" id="{1ACA94F7-6139-4581-828E-CD8E9DEBAA7A}"/>
              </a:ext>
            </a:extLst>
          </p:cNvPr>
          <p:cNvSpPr>
            <a:spLocks noChangeShapeType="1"/>
          </p:cNvSpPr>
          <p:nvPr/>
        </p:nvSpPr>
        <p:spPr bwMode="auto">
          <a:xfrm>
            <a:off x="1524000" y="156882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Tree>
    <p:extLst>
      <p:ext uri="{BB962C8B-B14F-4D97-AF65-F5344CB8AC3E}">
        <p14:creationId xmlns:p14="http://schemas.microsoft.com/office/powerpoint/2010/main" val="1100733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F8F2CE-D2C6-4E52-8D6A-C21E4CE63C75}"/>
              </a:ext>
            </a:extLst>
          </p:cNvPr>
          <p:cNvSpPr>
            <a:spLocks noGrp="1" noChangeArrowheads="1"/>
          </p:cNvSpPr>
          <p:nvPr>
            <p:ph type="title"/>
          </p:nvPr>
        </p:nvSpPr>
        <p:spPr/>
        <p:txBody>
          <a:bodyPr/>
          <a:lstStyle/>
          <a:p>
            <a:pPr algn="ctr" eaLnBrk="1" hangingPunct="1"/>
            <a:r>
              <a:rPr lang="en-US" altLang="en-US" sz="3600" dirty="0">
                <a:latin typeface="Times New Roman" panose="02020603050405020304" pitchFamily="18" charset="0"/>
              </a:rPr>
              <a:t>Trademark Registration in Ghana</a:t>
            </a:r>
          </a:p>
        </p:txBody>
      </p:sp>
      <p:sp>
        <p:nvSpPr>
          <p:cNvPr id="2" name="Content Placeholder 1">
            <a:extLst>
              <a:ext uri="{FF2B5EF4-FFF2-40B4-BE49-F238E27FC236}">
                <a16:creationId xmlns:a16="http://schemas.microsoft.com/office/drawing/2014/main" id="{6360A36F-71C4-480F-9A5D-D463BC4A884C}"/>
              </a:ext>
            </a:extLst>
          </p:cNvPr>
          <p:cNvSpPr>
            <a:spLocks noGrp="1"/>
          </p:cNvSpPr>
          <p:nvPr>
            <p:ph idx="1"/>
          </p:nvPr>
        </p:nvSpPr>
        <p:spPr/>
        <p:txBody>
          <a:bodyPr>
            <a:normAutofit fontScale="85000" lnSpcReduction="20000"/>
          </a:bodyPr>
          <a:lstStyle/>
          <a:p>
            <a:endParaRPr lang="en-US" dirty="0">
              <a:latin typeface="+mj-lt"/>
            </a:endParaRPr>
          </a:p>
          <a:p>
            <a:pPr marL="0" indent="0">
              <a:buNone/>
            </a:pPr>
            <a:r>
              <a:rPr lang="en-US" b="1" dirty="0">
                <a:latin typeface="+mj-lt"/>
              </a:rPr>
              <a:t>4. PUBLICATION AND OPPOSITION OF TRADEMARK</a:t>
            </a:r>
          </a:p>
          <a:p>
            <a:pPr marL="0" indent="0">
              <a:buNone/>
            </a:pPr>
            <a:endParaRPr lang="en-US" b="1" dirty="0">
              <a:latin typeface="+mj-lt"/>
            </a:endParaRPr>
          </a:p>
          <a:p>
            <a:pPr marL="0" indent="0">
              <a:buNone/>
            </a:pPr>
            <a:r>
              <a:rPr lang="en-US" dirty="0">
                <a:latin typeface="+mj-lt"/>
              </a:rPr>
              <a:t>All trade mark applications accepted by the registrar are published in the Industrial Trade Marks Bulletin (Journal) for a period of two (2) months. Within this period, any interested party or person may file a notice of opposition to the registration in the prescribed manner</a:t>
            </a:r>
            <a:endParaRPr lang="en-US" b="1" dirty="0">
              <a:latin typeface="+mj-lt"/>
            </a:endParaRPr>
          </a:p>
          <a:p>
            <a:pPr marL="0" indent="0">
              <a:buNone/>
            </a:pPr>
            <a:r>
              <a:rPr lang="en-US" b="1" dirty="0">
                <a:latin typeface="+mj-lt"/>
              </a:rPr>
              <a:t>5. CERTIFICATION OF TRADEMARK</a:t>
            </a:r>
          </a:p>
          <a:p>
            <a:pPr marL="0" indent="0">
              <a:buNone/>
            </a:pPr>
            <a:endParaRPr lang="en-US" b="1" dirty="0">
              <a:latin typeface="+mj-lt"/>
            </a:endParaRPr>
          </a:p>
          <a:p>
            <a:pPr marL="0" indent="0">
              <a:buNone/>
            </a:pPr>
            <a:r>
              <a:rPr lang="en-US" b="1" dirty="0">
                <a:latin typeface="+mj-lt"/>
              </a:rPr>
              <a:t>I</a:t>
            </a:r>
            <a:r>
              <a:rPr lang="en-US" dirty="0">
                <a:latin typeface="+mj-lt"/>
              </a:rPr>
              <a:t>n the event where there is no opposition to the approved trademarks, the proprietor of a trademark requests the issuance of his trade mark certificate. A certificate of registration of the trademark is then issued to the applicant, and the registered trademark is valid for a period of 10 years from the filing date of the application..</a:t>
            </a:r>
            <a:endParaRPr lang="en-GH" dirty="0">
              <a:latin typeface="+mj-lt"/>
            </a:endParaRPr>
          </a:p>
        </p:txBody>
      </p:sp>
      <p:sp>
        <p:nvSpPr>
          <p:cNvPr id="25606" name="Slide Number Placeholder 7">
            <a:extLst>
              <a:ext uri="{FF2B5EF4-FFF2-40B4-BE49-F238E27FC236}">
                <a16:creationId xmlns:a16="http://schemas.microsoft.com/office/drawing/2014/main" id="{4A80A6A9-BB2F-434F-B65E-8A9BDE564B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45053FE-555A-4A02-99D7-7473AB350F82}" type="slidenum">
              <a:rPr lang="en-US" altLang="en-US" sz="1400"/>
              <a:pPr>
                <a:spcBef>
                  <a:spcPct val="0"/>
                </a:spcBef>
                <a:buFontTx/>
                <a:buNone/>
              </a:pPr>
              <a:t>25</a:t>
            </a:fld>
            <a:endParaRPr lang="en-US" altLang="en-US" sz="1400"/>
          </a:p>
        </p:txBody>
      </p:sp>
      <p:sp>
        <p:nvSpPr>
          <p:cNvPr id="25603" name="Line 3">
            <a:extLst>
              <a:ext uri="{FF2B5EF4-FFF2-40B4-BE49-F238E27FC236}">
                <a16:creationId xmlns:a16="http://schemas.microsoft.com/office/drawing/2014/main" id="{1ACA94F7-6139-4581-828E-CD8E9DEBAA7A}"/>
              </a:ext>
            </a:extLst>
          </p:cNvPr>
          <p:cNvSpPr>
            <a:spLocks noChangeShapeType="1"/>
          </p:cNvSpPr>
          <p:nvPr/>
        </p:nvSpPr>
        <p:spPr bwMode="auto">
          <a:xfrm>
            <a:off x="1524000" y="156882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Tree>
    <p:extLst>
      <p:ext uri="{BB962C8B-B14F-4D97-AF65-F5344CB8AC3E}">
        <p14:creationId xmlns:p14="http://schemas.microsoft.com/office/powerpoint/2010/main" val="75307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F8F2CE-D2C6-4E52-8D6A-C21E4CE63C75}"/>
              </a:ext>
            </a:extLst>
          </p:cNvPr>
          <p:cNvSpPr>
            <a:spLocks noGrp="1" noChangeArrowheads="1"/>
          </p:cNvSpPr>
          <p:nvPr>
            <p:ph type="title"/>
          </p:nvPr>
        </p:nvSpPr>
        <p:spPr/>
        <p:txBody>
          <a:bodyPr/>
          <a:lstStyle/>
          <a:p>
            <a:pPr algn="ctr" eaLnBrk="1" hangingPunct="1"/>
            <a:r>
              <a:rPr lang="en-US" altLang="en-US" sz="3600" dirty="0">
                <a:latin typeface="Times New Roman" panose="02020603050405020304" pitchFamily="18" charset="0"/>
              </a:rPr>
              <a:t>Trademark Registration in Ghana</a:t>
            </a:r>
          </a:p>
        </p:txBody>
      </p:sp>
      <p:sp>
        <p:nvSpPr>
          <p:cNvPr id="2" name="Content Placeholder 1">
            <a:extLst>
              <a:ext uri="{FF2B5EF4-FFF2-40B4-BE49-F238E27FC236}">
                <a16:creationId xmlns:a16="http://schemas.microsoft.com/office/drawing/2014/main" id="{6360A36F-71C4-480F-9A5D-D463BC4A884C}"/>
              </a:ext>
            </a:extLst>
          </p:cNvPr>
          <p:cNvSpPr>
            <a:spLocks noGrp="1"/>
          </p:cNvSpPr>
          <p:nvPr>
            <p:ph idx="1"/>
          </p:nvPr>
        </p:nvSpPr>
        <p:spPr>
          <a:xfrm>
            <a:off x="838200" y="1712692"/>
            <a:ext cx="10515600" cy="4277995"/>
          </a:xfrm>
        </p:spPr>
        <p:txBody>
          <a:bodyPr>
            <a:normAutofit fontScale="77500" lnSpcReduction="20000"/>
          </a:bodyPr>
          <a:lstStyle/>
          <a:p>
            <a:pPr marL="0" indent="0">
              <a:buNone/>
            </a:pPr>
            <a:r>
              <a:rPr lang="en-US" b="1" dirty="0">
                <a:latin typeface="+mj-lt"/>
              </a:rPr>
              <a:t>6. RENEWAL OF TRADE MARKS</a:t>
            </a:r>
          </a:p>
          <a:p>
            <a:endParaRPr lang="en-US" dirty="0">
              <a:latin typeface="+mj-lt"/>
            </a:endParaRPr>
          </a:p>
          <a:p>
            <a:r>
              <a:rPr lang="en-US" dirty="0">
                <a:latin typeface="+mj-lt"/>
              </a:rPr>
              <a:t>Renewals of trademarks are made every ten (10) years</a:t>
            </a:r>
          </a:p>
          <a:p>
            <a:r>
              <a:rPr lang="en-US" dirty="0">
                <a:latin typeface="+mj-lt"/>
              </a:rPr>
              <a:t>NB: Non-use for 5 years following registration makes the registration vulnerable to cancellation</a:t>
            </a:r>
          </a:p>
          <a:p>
            <a:pPr marL="0" indent="0">
              <a:buNone/>
            </a:pPr>
            <a:r>
              <a:rPr lang="en-US" b="1" dirty="0">
                <a:latin typeface="+mj-lt"/>
              </a:rPr>
              <a:t>SCHEDULE OF TRADE MARK FEES</a:t>
            </a:r>
          </a:p>
          <a:p>
            <a:endParaRPr lang="en-US" dirty="0">
              <a:latin typeface="+mj-lt"/>
            </a:endParaRPr>
          </a:p>
          <a:p>
            <a:r>
              <a:rPr lang="en-US" dirty="0">
                <a:latin typeface="+mj-lt"/>
              </a:rPr>
              <a:t>TRADE MARK SEARCH : $ 135.00</a:t>
            </a:r>
          </a:p>
          <a:p>
            <a:endParaRPr lang="en-US" dirty="0">
              <a:latin typeface="+mj-lt"/>
            </a:endParaRPr>
          </a:p>
          <a:p>
            <a:r>
              <a:rPr lang="en-US" dirty="0">
                <a:latin typeface="+mj-lt"/>
              </a:rPr>
              <a:t>TRADE MARK APPLICATON : $ 240.00</a:t>
            </a:r>
          </a:p>
          <a:p>
            <a:endParaRPr lang="en-US" dirty="0">
              <a:latin typeface="+mj-lt"/>
            </a:endParaRPr>
          </a:p>
          <a:p>
            <a:r>
              <a:rPr lang="en-US" dirty="0">
                <a:latin typeface="+mj-lt"/>
              </a:rPr>
              <a:t>CERTIFICATION OF TRADE MARK : $ 240.00</a:t>
            </a:r>
            <a:endParaRPr lang="en-GH" dirty="0">
              <a:latin typeface="+mj-lt"/>
            </a:endParaRPr>
          </a:p>
        </p:txBody>
      </p:sp>
      <p:sp>
        <p:nvSpPr>
          <p:cNvPr id="25606" name="Slide Number Placeholder 7">
            <a:extLst>
              <a:ext uri="{FF2B5EF4-FFF2-40B4-BE49-F238E27FC236}">
                <a16:creationId xmlns:a16="http://schemas.microsoft.com/office/drawing/2014/main" id="{4A80A6A9-BB2F-434F-B65E-8A9BDE564B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45053FE-555A-4A02-99D7-7473AB350F82}" type="slidenum">
              <a:rPr lang="en-US" altLang="en-US" sz="1400"/>
              <a:pPr>
                <a:spcBef>
                  <a:spcPct val="0"/>
                </a:spcBef>
                <a:buFontTx/>
                <a:buNone/>
              </a:pPr>
              <a:t>26</a:t>
            </a:fld>
            <a:endParaRPr lang="en-US" altLang="en-US" sz="1400"/>
          </a:p>
        </p:txBody>
      </p:sp>
      <p:sp>
        <p:nvSpPr>
          <p:cNvPr id="25603" name="Line 3">
            <a:extLst>
              <a:ext uri="{FF2B5EF4-FFF2-40B4-BE49-F238E27FC236}">
                <a16:creationId xmlns:a16="http://schemas.microsoft.com/office/drawing/2014/main" id="{1ACA94F7-6139-4581-828E-CD8E9DEBAA7A}"/>
              </a:ext>
            </a:extLst>
          </p:cNvPr>
          <p:cNvSpPr>
            <a:spLocks noChangeShapeType="1"/>
          </p:cNvSpPr>
          <p:nvPr/>
        </p:nvSpPr>
        <p:spPr bwMode="auto">
          <a:xfrm>
            <a:off x="1524000" y="156882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Tree>
    <p:extLst>
      <p:ext uri="{BB962C8B-B14F-4D97-AF65-F5344CB8AC3E}">
        <p14:creationId xmlns:p14="http://schemas.microsoft.com/office/powerpoint/2010/main" val="968391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087C53-4E74-4381-BE83-129FEDB3BC31}"/>
              </a:ext>
            </a:extLst>
          </p:cNvPr>
          <p:cNvSpPr>
            <a:spLocks noGrp="1" noChangeArrowheads="1"/>
          </p:cNvSpPr>
          <p:nvPr>
            <p:ph type="title"/>
          </p:nvPr>
        </p:nvSpPr>
        <p:spPr>
          <a:xfrm>
            <a:off x="1981200" y="833718"/>
            <a:ext cx="8229600" cy="461681"/>
          </a:xfrm>
        </p:spPr>
        <p:txBody>
          <a:bodyPr>
            <a:normAutofit fontScale="90000"/>
          </a:bodyPr>
          <a:lstStyle/>
          <a:p>
            <a:pPr eaLnBrk="1" hangingPunct="1"/>
            <a:r>
              <a:rPr lang="en-US" altLang="en-US" sz="3600" dirty="0">
                <a:latin typeface="Times New Roman" panose="02020603050405020304" pitchFamily="18" charset="0"/>
              </a:rPr>
              <a:t>Copyrights</a:t>
            </a:r>
          </a:p>
        </p:txBody>
      </p:sp>
      <p:sp>
        <p:nvSpPr>
          <p:cNvPr id="26627" name="Rectangle 3">
            <a:extLst>
              <a:ext uri="{FF2B5EF4-FFF2-40B4-BE49-F238E27FC236}">
                <a16:creationId xmlns:a16="http://schemas.microsoft.com/office/drawing/2014/main" id="{66046599-6EF5-435B-BDB4-97066F5B7FAC}"/>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Copyrights</a:t>
            </a:r>
          </a:p>
          <a:p>
            <a:pPr lvl="1" eaLnBrk="1" hangingPunct="1"/>
            <a:r>
              <a:rPr lang="en-US" altLang="en-US">
                <a:latin typeface="Times New Roman" panose="02020603050405020304" pitchFamily="18" charset="0"/>
              </a:rPr>
              <a:t>A copyright is a form of intellectual property protection that grants to the owner of a work of authorship the legal right to determine how the work is used and to obtain the economic benefits from the work.</a:t>
            </a:r>
          </a:p>
          <a:p>
            <a:pPr lvl="1" eaLnBrk="1" hangingPunct="1"/>
            <a:r>
              <a:rPr lang="en-US" altLang="en-US">
                <a:latin typeface="Times New Roman" panose="02020603050405020304" pitchFamily="18" charset="0"/>
              </a:rPr>
              <a:t>A work does not have to have artistic merit to be eligible for copyright protection.</a:t>
            </a:r>
          </a:p>
          <a:p>
            <a:pPr lvl="2" eaLnBrk="1" hangingPunct="1"/>
            <a:r>
              <a:rPr lang="en-US" altLang="en-US">
                <a:latin typeface="Times New Roman" panose="02020603050405020304" pitchFamily="18" charset="0"/>
              </a:rPr>
              <a:t>As a result, things such as operating manuals and sales brochures are eligible for copyright protection.</a:t>
            </a:r>
          </a:p>
        </p:txBody>
      </p:sp>
      <p:sp>
        <p:nvSpPr>
          <p:cNvPr id="26628" name="Line 4">
            <a:extLst>
              <a:ext uri="{FF2B5EF4-FFF2-40B4-BE49-F238E27FC236}">
                <a16:creationId xmlns:a16="http://schemas.microsoft.com/office/drawing/2014/main" id="{78C5DF24-151B-4F9F-ADB1-A241DB6CB71C}"/>
              </a:ext>
            </a:extLst>
          </p:cNvPr>
          <p:cNvSpPr>
            <a:spLocks noChangeShapeType="1"/>
          </p:cNvSpPr>
          <p:nvPr/>
        </p:nvSpPr>
        <p:spPr bwMode="auto">
          <a:xfrm>
            <a:off x="1501588" y="1515035"/>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6630" name="Slide Number Placeholder 7">
            <a:extLst>
              <a:ext uri="{FF2B5EF4-FFF2-40B4-BE49-F238E27FC236}">
                <a16:creationId xmlns:a16="http://schemas.microsoft.com/office/drawing/2014/main" id="{99E2FC7C-AFE5-4756-9315-0592C3D074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B7A982FA-1C95-4476-A64D-32DBB12B3023}" type="slidenum">
              <a:rPr lang="en-US" altLang="en-US" sz="1400"/>
              <a:pPr>
                <a:spcBef>
                  <a:spcPct val="0"/>
                </a:spcBef>
                <a:buFontTx/>
                <a:buNone/>
              </a:pPr>
              <a:t>27</a:t>
            </a:fld>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9321129-8570-4828-9A8F-F7AED8F60B24}"/>
              </a:ext>
            </a:extLst>
          </p:cNvPr>
          <p:cNvSpPr>
            <a:spLocks noGrp="1" noChangeArrowheads="1"/>
          </p:cNvSpPr>
          <p:nvPr>
            <p:ph type="title"/>
          </p:nvPr>
        </p:nvSpPr>
        <p:spPr>
          <a:xfrm>
            <a:off x="1981200" y="152400"/>
            <a:ext cx="8229600" cy="1143000"/>
          </a:xfrm>
        </p:spPr>
        <p:txBody>
          <a:bodyPr/>
          <a:lstStyle/>
          <a:p>
            <a:pPr eaLnBrk="1" hangingPunct="1"/>
            <a:r>
              <a:rPr lang="en-US" altLang="en-US" sz="3600">
                <a:latin typeface="Times New Roman" panose="02020603050405020304" pitchFamily="18" charset="0"/>
              </a:rPr>
              <a:t>What is Protected By a Copyright?</a:t>
            </a:r>
          </a:p>
        </p:txBody>
      </p:sp>
      <p:sp>
        <p:nvSpPr>
          <p:cNvPr id="27651" name="Line 3">
            <a:extLst>
              <a:ext uri="{FF2B5EF4-FFF2-40B4-BE49-F238E27FC236}">
                <a16:creationId xmlns:a16="http://schemas.microsoft.com/office/drawing/2014/main" id="{F8241C7A-D578-4876-9C38-3302C7E9811E}"/>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7652" name="Rectangle 6">
            <a:extLst>
              <a:ext uri="{FF2B5EF4-FFF2-40B4-BE49-F238E27FC236}">
                <a16:creationId xmlns:a16="http://schemas.microsoft.com/office/drawing/2014/main" id="{96A46DEC-FF01-445F-9135-C69CF071720D}"/>
              </a:ext>
            </a:extLst>
          </p:cNvPr>
          <p:cNvSpPr>
            <a:spLocks noChangeArrowheads="1"/>
          </p:cNvSpPr>
          <p:nvPr/>
        </p:nvSpPr>
        <p:spPr bwMode="auto">
          <a:xfrm>
            <a:off x="1981200" y="15240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Literary works</a:t>
            </a:r>
          </a:p>
        </p:txBody>
      </p:sp>
      <p:sp>
        <p:nvSpPr>
          <p:cNvPr id="27653" name="Rectangle 6">
            <a:extLst>
              <a:ext uri="{FF2B5EF4-FFF2-40B4-BE49-F238E27FC236}">
                <a16:creationId xmlns:a16="http://schemas.microsoft.com/office/drawing/2014/main" id="{81B176B2-5367-4209-B196-CE9A4E7479A1}"/>
              </a:ext>
            </a:extLst>
          </p:cNvPr>
          <p:cNvSpPr>
            <a:spLocks noChangeArrowheads="1"/>
          </p:cNvSpPr>
          <p:nvPr/>
        </p:nvSpPr>
        <p:spPr bwMode="auto">
          <a:xfrm>
            <a:off x="6477000" y="15240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Musical compositions</a:t>
            </a:r>
          </a:p>
        </p:txBody>
      </p:sp>
      <p:sp>
        <p:nvSpPr>
          <p:cNvPr id="27654" name="Rectangle 6">
            <a:extLst>
              <a:ext uri="{FF2B5EF4-FFF2-40B4-BE49-F238E27FC236}">
                <a16:creationId xmlns:a16="http://schemas.microsoft.com/office/drawing/2014/main" id="{9057F902-8A56-4E51-8E9F-BE58EB81EAE8}"/>
              </a:ext>
            </a:extLst>
          </p:cNvPr>
          <p:cNvSpPr>
            <a:spLocks noChangeArrowheads="1"/>
          </p:cNvSpPr>
          <p:nvPr/>
        </p:nvSpPr>
        <p:spPr bwMode="auto">
          <a:xfrm>
            <a:off x="1981200" y="31242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Computer software</a:t>
            </a:r>
          </a:p>
        </p:txBody>
      </p:sp>
      <p:sp>
        <p:nvSpPr>
          <p:cNvPr id="27655" name="Rectangle 6">
            <a:extLst>
              <a:ext uri="{FF2B5EF4-FFF2-40B4-BE49-F238E27FC236}">
                <a16:creationId xmlns:a16="http://schemas.microsoft.com/office/drawing/2014/main" id="{FF2B098F-575F-4800-80EB-12E72A4DBA43}"/>
              </a:ext>
            </a:extLst>
          </p:cNvPr>
          <p:cNvSpPr>
            <a:spLocks noChangeArrowheads="1"/>
          </p:cNvSpPr>
          <p:nvPr/>
        </p:nvSpPr>
        <p:spPr bwMode="auto">
          <a:xfrm>
            <a:off x="6477000" y="31242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Dramatic works</a:t>
            </a:r>
          </a:p>
        </p:txBody>
      </p:sp>
      <p:sp>
        <p:nvSpPr>
          <p:cNvPr id="27656" name="Rectangle 6">
            <a:extLst>
              <a:ext uri="{FF2B5EF4-FFF2-40B4-BE49-F238E27FC236}">
                <a16:creationId xmlns:a16="http://schemas.microsoft.com/office/drawing/2014/main" id="{35AD9255-A265-4D3A-8C29-486DA05EE95D}"/>
              </a:ext>
            </a:extLst>
          </p:cNvPr>
          <p:cNvSpPr>
            <a:spLocks noChangeArrowheads="1"/>
          </p:cNvSpPr>
          <p:nvPr/>
        </p:nvSpPr>
        <p:spPr bwMode="auto">
          <a:xfrm>
            <a:off x="1981200" y="47244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Pantomimes and</a:t>
            </a:r>
          </a:p>
          <a:p>
            <a:pPr algn="ctr" eaLnBrk="1" hangingPunct="1">
              <a:spcBef>
                <a:spcPct val="0"/>
              </a:spcBef>
              <a:buFontTx/>
              <a:buNone/>
            </a:pPr>
            <a:r>
              <a:rPr lang="en-US" altLang="en-US" sz="2400">
                <a:latin typeface="Times New Roman" panose="02020603050405020304" pitchFamily="18" charset="0"/>
              </a:rPr>
              <a:t>choreographic works</a:t>
            </a:r>
          </a:p>
        </p:txBody>
      </p:sp>
      <p:sp>
        <p:nvSpPr>
          <p:cNvPr id="27657" name="Rectangle 6">
            <a:extLst>
              <a:ext uri="{FF2B5EF4-FFF2-40B4-BE49-F238E27FC236}">
                <a16:creationId xmlns:a16="http://schemas.microsoft.com/office/drawing/2014/main" id="{8E7D158B-12E2-4256-9D3F-83B3BFD84A04}"/>
              </a:ext>
            </a:extLst>
          </p:cNvPr>
          <p:cNvSpPr>
            <a:spLocks noChangeArrowheads="1"/>
          </p:cNvSpPr>
          <p:nvPr/>
        </p:nvSpPr>
        <p:spPr bwMode="auto">
          <a:xfrm>
            <a:off x="6477000" y="47244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Pictorial, graphic, and</a:t>
            </a:r>
          </a:p>
          <a:p>
            <a:pPr algn="ctr" eaLnBrk="1" hangingPunct="1">
              <a:spcBef>
                <a:spcPct val="0"/>
              </a:spcBef>
              <a:buFontTx/>
              <a:buNone/>
            </a:pPr>
            <a:r>
              <a:rPr lang="en-US" altLang="en-US" sz="2400">
                <a:latin typeface="Times New Roman" panose="02020603050405020304" pitchFamily="18" charset="0"/>
              </a:rPr>
              <a:t>sculptural works</a:t>
            </a:r>
          </a:p>
        </p:txBody>
      </p:sp>
      <p:sp>
        <p:nvSpPr>
          <p:cNvPr id="27658" name="Footer Placeholder 10">
            <a:extLst>
              <a:ext uri="{FF2B5EF4-FFF2-40B4-BE49-F238E27FC236}">
                <a16:creationId xmlns:a16="http://schemas.microsoft.com/office/drawing/2014/main" id="{7C431B1F-04F2-4EF1-A755-0BC7A874A4B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7659" name="Slide Number Placeholder 12">
            <a:extLst>
              <a:ext uri="{FF2B5EF4-FFF2-40B4-BE49-F238E27FC236}">
                <a16:creationId xmlns:a16="http://schemas.microsoft.com/office/drawing/2014/main" id="{C63D4567-99BB-4382-8BAF-EEDFA6EAE6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5FA304D3-F077-46C9-9C44-DCC7C6207670}" type="slidenum">
              <a:rPr lang="en-US" altLang="en-US" sz="1400"/>
              <a:pPr>
                <a:spcBef>
                  <a:spcPct val="0"/>
                </a:spcBef>
                <a:buFontTx/>
                <a:buNone/>
              </a:pPr>
              <a:t>28</a:t>
            </a:fld>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4DAC224-69C6-4988-91FE-557D9F0EE6E4}"/>
              </a:ext>
            </a:extLst>
          </p:cNvPr>
          <p:cNvSpPr>
            <a:spLocks noGrp="1" noChangeArrowheads="1"/>
          </p:cNvSpPr>
          <p:nvPr>
            <p:ph type="title"/>
          </p:nvPr>
        </p:nvSpPr>
        <p:spPr>
          <a:xfrm>
            <a:off x="1981200" y="608924"/>
            <a:ext cx="8229600" cy="686476"/>
          </a:xfrm>
        </p:spPr>
        <p:txBody>
          <a:bodyPr/>
          <a:lstStyle/>
          <a:p>
            <a:pPr eaLnBrk="1" hangingPunct="1"/>
            <a:r>
              <a:rPr lang="en-US" altLang="en-US" sz="3600" dirty="0">
                <a:latin typeface="Times New Roman" panose="02020603050405020304" pitchFamily="18" charset="0"/>
              </a:rPr>
              <a:t>Exclusions From Copyright Protection</a:t>
            </a:r>
          </a:p>
        </p:txBody>
      </p:sp>
      <p:sp>
        <p:nvSpPr>
          <p:cNvPr id="28675" name="Rectangle 3">
            <a:extLst>
              <a:ext uri="{FF2B5EF4-FFF2-40B4-BE49-F238E27FC236}">
                <a16:creationId xmlns:a16="http://schemas.microsoft.com/office/drawing/2014/main" id="{325AF9A6-F99A-48C9-8C0A-E87EF50BC1D0}"/>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The Idea-Expression Dichotomy</a:t>
            </a:r>
          </a:p>
          <a:p>
            <a:pPr lvl="1" eaLnBrk="1" hangingPunct="1"/>
            <a:r>
              <a:rPr lang="en-US" altLang="en-US">
                <a:latin typeface="Times New Roman" panose="02020603050405020304" pitchFamily="18" charset="0"/>
              </a:rPr>
              <a:t>The main exclusion is that copyright laws cannot protect ideas.</a:t>
            </a:r>
          </a:p>
          <a:p>
            <a:pPr lvl="2" eaLnBrk="1" hangingPunct="1"/>
            <a:r>
              <a:rPr lang="en-US" altLang="en-US">
                <a:latin typeface="Times New Roman" panose="02020603050405020304" pitchFamily="18" charset="0"/>
              </a:rPr>
              <a:t>For example, an entrepreneur may have the idea to open a soccer-themed restaurant. The idea itself is not eligible for copyright protection.  However, if the entrepreneur writes down specifically what his or her soccer-themed restaurant will look like and how it will operate, that description is copyrightable.</a:t>
            </a:r>
          </a:p>
          <a:p>
            <a:pPr lvl="2" eaLnBrk="1" hangingPunct="1"/>
            <a:r>
              <a:rPr lang="en-US" altLang="en-US">
                <a:latin typeface="Times New Roman" panose="02020603050405020304" pitchFamily="18" charset="0"/>
              </a:rPr>
              <a:t>The legal principle describing this concept is called the idea-expression dichotomy.  </a:t>
            </a:r>
          </a:p>
          <a:p>
            <a:pPr lvl="2" eaLnBrk="1" hangingPunct="1"/>
            <a:r>
              <a:rPr lang="en-US" altLang="en-US">
                <a:latin typeface="Times New Roman" panose="02020603050405020304" pitchFamily="18" charset="0"/>
              </a:rPr>
              <a:t>An idea is not copyrightable, but the specific expression of an idea is.</a:t>
            </a:r>
          </a:p>
        </p:txBody>
      </p:sp>
      <p:sp>
        <p:nvSpPr>
          <p:cNvPr id="28676" name="Line 4">
            <a:extLst>
              <a:ext uri="{FF2B5EF4-FFF2-40B4-BE49-F238E27FC236}">
                <a16:creationId xmlns:a16="http://schemas.microsoft.com/office/drawing/2014/main" id="{B0E3BB90-0AA3-49F5-95EE-8CB7320EB0A8}"/>
              </a:ext>
            </a:extLst>
          </p:cNvPr>
          <p:cNvSpPr>
            <a:spLocks noChangeShapeType="1"/>
          </p:cNvSpPr>
          <p:nvPr/>
        </p:nvSpPr>
        <p:spPr bwMode="auto">
          <a:xfrm>
            <a:off x="1524000" y="146124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28677" name="Footer Placeholder 5">
            <a:extLst>
              <a:ext uri="{FF2B5EF4-FFF2-40B4-BE49-F238E27FC236}">
                <a16:creationId xmlns:a16="http://schemas.microsoft.com/office/drawing/2014/main" id="{A3A1806B-D709-4FD9-89B6-9EA63267F83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8678" name="Slide Number Placeholder 7">
            <a:extLst>
              <a:ext uri="{FF2B5EF4-FFF2-40B4-BE49-F238E27FC236}">
                <a16:creationId xmlns:a16="http://schemas.microsoft.com/office/drawing/2014/main" id="{6C97436C-49E5-4512-ADAF-4A572A649D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4A00A62C-B1F5-4DD3-9343-02CDA1768472}" type="slidenum">
              <a:rPr lang="en-US" altLang="en-US" sz="1400"/>
              <a:pPr>
                <a:spcBef>
                  <a:spcPct val="0"/>
                </a:spcBef>
                <a:buFontTx/>
                <a:buNone/>
              </a:pPr>
              <a:t>29</a:t>
            </a:fld>
            <a:endParaRPr lang="en-US"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A26D009-505A-463D-92BA-3E258390FC64}"/>
              </a:ext>
            </a:extLst>
          </p:cNvPr>
          <p:cNvSpPr>
            <a:spLocks noGrp="1" noChangeArrowheads="1"/>
          </p:cNvSpPr>
          <p:nvPr>
            <p:ph type="title"/>
          </p:nvPr>
        </p:nvSpPr>
        <p:spPr>
          <a:xfrm>
            <a:off x="1981200" y="622860"/>
            <a:ext cx="8229600" cy="944563"/>
          </a:xfrm>
        </p:spPr>
        <p:txBody>
          <a:bodyPr>
            <a:normAutofit/>
          </a:bodyPr>
          <a:lstStyle/>
          <a:p>
            <a:pPr algn="ctr" eaLnBrk="1" hangingPunct="1"/>
            <a:r>
              <a:rPr lang="en-US" altLang="en-US" sz="3600" dirty="0">
                <a:latin typeface="Times New Roman" panose="02020603050405020304" pitchFamily="18" charset="0"/>
              </a:rPr>
              <a:t>Lecture Objectives</a:t>
            </a:r>
          </a:p>
        </p:txBody>
      </p:sp>
      <p:sp>
        <p:nvSpPr>
          <p:cNvPr id="7171" name="Rectangle 3">
            <a:extLst>
              <a:ext uri="{FF2B5EF4-FFF2-40B4-BE49-F238E27FC236}">
                <a16:creationId xmlns:a16="http://schemas.microsoft.com/office/drawing/2014/main" id="{21C78D23-6B66-402D-8028-FC30C17D7ACF}"/>
              </a:ext>
            </a:extLst>
          </p:cNvPr>
          <p:cNvSpPr>
            <a:spLocks noGrp="1" noChangeArrowheads="1"/>
          </p:cNvSpPr>
          <p:nvPr>
            <p:ph type="body" idx="1"/>
          </p:nvPr>
        </p:nvSpPr>
        <p:spPr>
          <a:xfrm>
            <a:off x="726141" y="1567423"/>
            <a:ext cx="10627659" cy="4558741"/>
          </a:xfrm>
        </p:spPr>
        <p:txBody>
          <a:bodyPr>
            <a:normAutofit/>
          </a:bodyPr>
          <a:lstStyle/>
          <a:p>
            <a:pPr marL="514350" indent="-514350">
              <a:buFontTx/>
              <a:buAutoNum type="arabicPeriod" startAt="4"/>
              <a:defRPr/>
            </a:pPr>
            <a:r>
              <a:rPr lang="en-US" altLang="en-US" sz="3200" dirty="0">
                <a:latin typeface="Times New Roman" panose="02020603050405020304" pitchFamily="18" charset="0"/>
              </a:rPr>
              <a:t>Explain what an intellectual property audit is and identify the two primary reasons entrepreneurial firms should complete this type of audit</a:t>
            </a:r>
            <a:endParaRPr lang="en-US" altLang="en-US" sz="3000" dirty="0">
              <a:latin typeface="Times New Roman" panose="02020603050405020304" pitchFamily="18" charset="0"/>
            </a:endParaRPr>
          </a:p>
        </p:txBody>
      </p:sp>
      <p:sp>
        <p:nvSpPr>
          <p:cNvPr id="7174" name="Slide Number Placeholder 7">
            <a:extLst>
              <a:ext uri="{FF2B5EF4-FFF2-40B4-BE49-F238E27FC236}">
                <a16:creationId xmlns:a16="http://schemas.microsoft.com/office/drawing/2014/main" id="{29E35BB2-FEB3-478A-A137-88242D9118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70E49955-2A4B-4069-A3F7-0346A59E59FE}" type="slidenum">
              <a:rPr lang="en-US" altLang="en-US" sz="1400"/>
              <a:pPr>
                <a:spcBef>
                  <a:spcPct val="0"/>
                </a:spcBef>
                <a:buFontTx/>
                <a:buNone/>
              </a:pPr>
              <a:t>3</a:t>
            </a:fld>
            <a:endParaRPr lang="en-US" altLang="en-US" sz="140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17C32-040D-4ED1-A4E4-036B4C9CF359}"/>
              </a:ext>
            </a:extLst>
          </p:cNvPr>
          <p:cNvSpPr>
            <a:spLocks noGrp="1"/>
          </p:cNvSpPr>
          <p:nvPr>
            <p:ph type="title"/>
          </p:nvPr>
        </p:nvSpPr>
        <p:spPr>
          <a:xfrm>
            <a:off x="838200" y="978753"/>
            <a:ext cx="10515600" cy="1325563"/>
          </a:xfrm>
        </p:spPr>
        <p:txBody>
          <a:bodyPr>
            <a:normAutofit fontScale="90000"/>
          </a:bodyPr>
          <a:lstStyle/>
          <a:p>
            <a:r>
              <a:rPr lang="en-US" sz="3200" dirty="0">
                <a:latin typeface="Times New Roman" panose="02020603050405020304" pitchFamily="18" charset="0"/>
                <a:cs typeface="Times New Roman" panose="02020603050405020304" pitchFamily="18" charset="0"/>
              </a:rPr>
              <a:t>Obtaining a copyright in Ghana</a:t>
            </a:r>
            <a:br>
              <a:rPr lang="en-US" sz="32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Step One</a:t>
            </a:r>
            <a:br>
              <a:rPr lang="en-US" sz="3200" dirty="0">
                <a:latin typeface="Times New Roman" panose="02020603050405020304" pitchFamily="18" charset="0"/>
                <a:cs typeface="Times New Roman" panose="02020603050405020304" pitchFamily="18" charset="0"/>
              </a:rPr>
            </a:br>
            <a:br>
              <a:rPr lang="en-GH"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GH" sz="32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0090B482-2BF5-464F-B693-3665FF3E35C2}"/>
              </a:ext>
            </a:extLst>
          </p:cNvPr>
          <p:cNvSpPr>
            <a:spLocks noGrp="1"/>
          </p:cNvSpPr>
          <p:nvPr>
            <p:ph type="ftr" sz="quarter" idx="11"/>
          </p:nvPr>
        </p:nvSpPr>
        <p:spPr/>
        <p:txBody>
          <a:bodyPr/>
          <a:lstStyle/>
          <a:p>
            <a:r>
              <a:rPr lang="en-US"/>
              <a:t>INSTITUTE OF DISTANCE LEARNING, KNUST</a:t>
            </a:r>
          </a:p>
        </p:txBody>
      </p:sp>
      <p:sp>
        <p:nvSpPr>
          <p:cNvPr id="3" name="Slide Number Placeholder 2">
            <a:extLst>
              <a:ext uri="{FF2B5EF4-FFF2-40B4-BE49-F238E27FC236}">
                <a16:creationId xmlns:a16="http://schemas.microsoft.com/office/drawing/2014/main" id="{F2141C64-3563-4D7D-90C7-A70BB5A66EDA}"/>
              </a:ext>
            </a:extLst>
          </p:cNvPr>
          <p:cNvSpPr>
            <a:spLocks noGrp="1"/>
          </p:cNvSpPr>
          <p:nvPr>
            <p:ph type="sldNum" sz="quarter" idx="12"/>
          </p:nvPr>
        </p:nvSpPr>
        <p:spPr/>
        <p:txBody>
          <a:bodyPr/>
          <a:lstStyle/>
          <a:p>
            <a:fld id="{F4801FD5-11B4-DE43-ACA2-E85EEB9A6F9C}" type="slidenum">
              <a:rPr lang="en-US" smtClean="0"/>
              <a:t>30</a:t>
            </a:fld>
            <a:endParaRPr lang="en-US"/>
          </a:p>
        </p:txBody>
      </p:sp>
      <p:sp>
        <p:nvSpPr>
          <p:cNvPr id="6" name="TextBox 5">
            <a:extLst>
              <a:ext uri="{FF2B5EF4-FFF2-40B4-BE49-F238E27FC236}">
                <a16:creationId xmlns:a16="http://schemas.microsoft.com/office/drawing/2014/main" id="{092B7076-734E-480D-85E8-098BE0D2CF9C}"/>
              </a:ext>
            </a:extLst>
          </p:cNvPr>
          <p:cNvSpPr txBox="1"/>
          <p:nvPr/>
        </p:nvSpPr>
        <p:spPr>
          <a:xfrm>
            <a:off x="609600" y="1295042"/>
            <a:ext cx="5206316" cy="415498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Prepare and Submit the Application.</a:t>
            </a:r>
          </a:p>
          <a:p>
            <a:pPr algn="just"/>
            <a:r>
              <a:rPr lang="en-US" sz="2400" b="1" dirty="0">
                <a:latin typeface="Times New Roman" panose="02020603050405020304" pitchFamily="18" charset="0"/>
                <a:cs typeface="Times New Roman" panose="02020603050405020304" pitchFamily="18" charset="0"/>
              </a:rPr>
              <a:t>Indicate: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name and citizenship of the author and/or main performers;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title of the work;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year the original work was produced; and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date and place of first publication (if applicable). The application shall also include the payment of the current application fee.</a:t>
            </a:r>
            <a:endParaRPr lang="en-GH" sz="2400" dirty="0">
              <a:latin typeface="Times New Roman" panose="02020603050405020304" pitchFamily="18" charset="0"/>
              <a:cs typeface="Times New Roman" panose="02020603050405020304" pitchFamily="18" charset="0"/>
            </a:endParaRPr>
          </a:p>
        </p:txBody>
      </p:sp>
      <p:sp>
        <p:nvSpPr>
          <p:cNvPr id="7" name="Title 3">
            <a:extLst>
              <a:ext uri="{FF2B5EF4-FFF2-40B4-BE49-F238E27FC236}">
                <a16:creationId xmlns:a16="http://schemas.microsoft.com/office/drawing/2014/main" id="{08C7BA75-4C90-4FC9-96F8-17DADFB75019}"/>
              </a:ext>
            </a:extLst>
          </p:cNvPr>
          <p:cNvSpPr txBox="1">
            <a:spLocks/>
          </p:cNvSpPr>
          <p:nvPr/>
        </p:nvSpPr>
        <p:spPr>
          <a:xfrm>
            <a:off x="5207001" y="796191"/>
            <a:ext cx="1379838"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H" sz="2400" dirty="0"/>
          </a:p>
        </p:txBody>
      </p:sp>
      <p:sp>
        <p:nvSpPr>
          <p:cNvPr id="9" name="TextBox 8">
            <a:extLst>
              <a:ext uri="{FF2B5EF4-FFF2-40B4-BE49-F238E27FC236}">
                <a16:creationId xmlns:a16="http://schemas.microsoft.com/office/drawing/2014/main" id="{C94134B9-5197-4439-942E-66C8B854DC7B}"/>
              </a:ext>
            </a:extLst>
          </p:cNvPr>
          <p:cNvSpPr txBox="1"/>
          <p:nvPr/>
        </p:nvSpPr>
        <p:spPr>
          <a:xfrm>
            <a:off x="5896920" y="1442110"/>
            <a:ext cx="5206316" cy="4247317"/>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work to be registered has been published, the applicant must deposit two copies of the work with the application; if the work has not been published, the applicant only deposits one copy.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Applicants registering sound and audio-visual works must deposit two copies of the phonograms and any printed or perceptible material published with the work, irrespective of its publication status.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collective works appearing in newspapers or periodicals (within a 12-month period), one copy of the entire newspaper or periodical, or the applicable section thereof, must be filed with the application.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certain situations, a photograph or illustration may be submitted in lieu of a true copy. </a:t>
            </a:r>
          </a:p>
        </p:txBody>
      </p:sp>
    </p:spTree>
    <p:extLst>
      <p:ext uri="{BB962C8B-B14F-4D97-AF65-F5344CB8AC3E}">
        <p14:creationId xmlns:p14="http://schemas.microsoft.com/office/powerpoint/2010/main" val="3414790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B8830E1-3360-4CB8-A36A-5E776E0F211A}"/>
              </a:ext>
            </a:extLst>
          </p:cNvPr>
          <p:cNvSpPr>
            <a:spLocks noGrp="1"/>
          </p:cNvSpPr>
          <p:nvPr>
            <p:ph type="title"/>
          </p:nvPr>
        </p:nvSpPr>
        <p:spPr/>
        <p:txBody>
          <a:bodyPr>
            <a:normAutofit fontScale="90000"/>
          </a:bodyPr>
          <a:lstStyle/>
          <a:p>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Obtaining a copyright in Ghana</a:t>
            </a:r>
            <a:br>
              <a:rPr lang="en-US" sz="32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Step Two</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GH"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GH" sz="32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0090B482-2BF5-464F-B693-3665FF3E35C2}"/>
              </a:ext>
            </a:extLst>
          </p:cNvPr>
          <p:cNvSpPr>
            <a:spLocks noGrp="1"/>
          </p:cNvSpPr>
          <p:nvPr>
            <p:ph type="ftr" sz="quarter" idx="11"/>
          </p:nvPr>
        </p:nvSpPr>
        <p:spPr/>
        <p:txBody>
          <a:bodyPr/>
          <a:lstStyle/>
          <a:p>
            <a:r>
              <a:rPr lang="en-US"/>
              <a:t>INSTITUTE OF DISTANCE LEARNING, KNUST</a:t>
            </a:r>
          </a:p>
        </p:txBody>
      </p:sp>
      <p:sp>
        <p:nvSpPr>
          <p:cNvPr id="3" name="Slide Number Placeholder 2">
            <a:extLst>
              <a:ext uri="{FF2B5EF4-FFF2-40B4-BE49-F238E27FC236}">
                <a16:creationId xmlns:a16="http://schemas.microsoft.com/office/drawing/2014/main" id="{F2141C64-3563-4D7D-90C7-A70BB5A66EDA}"/>
              </a:ext>
            </a:extLst>
          </p:cNvPr>
          <p:cNvSpPr>
            <a:spLocks noGrp="1"/>
          </p:cNvSpPr>
          <p:nvPr>
            <p:ph type="sldNum" sz="quarter" idx="12"/>
          </p:nvPr>
        </p:nvSpPr>
        <p:spPr/>
        <p:txBody>
          <a:bodyPr/>
          <a:lstStyle/>
          <a:p>
            <a:fld id="{F4801FD5-11B4-DE43-ACA2-E85EEB9A6F9C}" type="slidenum">
              <a:rPr lang="en-US" smtClean="0"/>
              <a:t>31</a:t>
            </a:fld>
            <a:endParaRPr lang="en-US"/>
          </a:p>
        </p:txBody>
      </p:sp>
      <p:sp>
        <p:nvSpPr>
          <p:cNvPr id="8" name="TextBox 7">
            <a:extLst>
              <a:ext uri="{FF2B5EF4-FFF2-40B4-BE49-F238E27FC236}">
                <a16:creationId xmlns:a16="http://schemas.microsoft.com/office/drawing/2014/main" id="{E2E90F56-0BC3-43EE-BA52-C10D1498D816}"/>
              </a:ext>
            </a:extLst>
          </p:cNvPr>
          <p:cNvSpPr txBox="1"/>
          <p:nvPr/>
        </p:nvSpPr>
        <p:spPr>
          <a:xfrm>
            <a:off x="1166988" y="1934487"/>
            <a:ext cx="8513804" cy="415498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Registration of Copyright and Issue of Certificate On receipt of the application for registration of copyright or related right (such as derivative works or adaptations), the fee and the deposit of the work, the Copyright Office shall, within two weeks after their receipt, determine whether the work is a subject matter for registration or not and in writing inform the applicant accordingly. Where the Copyright Office determines that a deposited work is a subject matter for registration, the Copyright Office shall issue a certificate of registration of copyright or related right to the applicant within two weeks after informing the applicant that the work is a subject matter for registration.</a:t>
            </a:r>
            <a:endParaRPr lang="en-GH"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951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9077CB-40A3-461E-8315-B236E7B427FD}"/>
              </a:ext>
            </a:extLst>
          </p:cNvPr>
          <p:cNvSpPr>
            <a:spLocks noGrp="1" noChangeArrowheads="1"/>
          </p:cNvSpPr>
          <p:nvPr>
            <p:ph type="title"/>
          </p:nvPr>
        </p:nvSpPr>
        <p:spPr>
          <a:xfrm>
            <a:off x="1981200" y="808036"/>
            <a:ext cx="8229600" cy="487364"/>
          </a:xfrm>
        </p:spPr>
        <p:txBody>
          <a:bodyPr>
            <a:normAutofit fontScale="90000"/>
          </a:bodyPr>
          <a:lstStyle/>
          <a:p>
            <a:pPr eaLnBrk="1" hangingPunct="1"/>
            <a:r>
              <a:rPr lang="en-US" altLang="en-US" sz="3600" dirty="0">
                <a:latin typeface="Times New Roman" panose="02020603050405020304" pitchFamily="18" charset="0"/>
              </a:rPr>
              <a:t>Copyright Infringement</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0723" name="Rectangle 3">
            <a:extLst>
              <a:ext uri="{FF2B5EF4-FFF2-40B4-BE49-F238E27FC236}">
                <a16:creationId xmlns:a16="http://schemas.microsoft.com/office/drawing/2014/main" id="{8E687F07-CBFC-4CC8-A27D-35DD08F83DFD}"/>
              </a:ext>
            </a:extLst>
          </p:cNvPr>
          <p:cNvSpPr>
            <a:spLocks noGrp="1" noChangeArrowheads="1"/>
          </p:cNvSpPr>
          <p:nvPr>
            <p:ph type="body" idx="1"/>
          </p:nvPr>
        </p:nvSpPr>
        <p:spPr>
          <a:xfrm>
            <a:off x="1066800" y="1739158"/>
            <a:ext cx="8229600" cy="4059798"/>
          </a:xfrm>
        </p:spPr>
        <p:txBody>
          <a:bodyPr/>
          <a:lstStyle/>
          <a:p>
            <a:pPr eaLnBrk="1" hangingPunct="1"/>
            <a:r>
              <a:rPr lang="en-US" altLang="en-US" dirty="0">
                <a:latin typeface="Times New Roman" panose="02020603050405020304" pitchFamily="18" charset="0"/>
              </a:rPr>
              <a:t>Copyright Infringement</a:t>
            </a:r>
          </a:p>
          <a:p>
            <a:pPr lvl="1" eaLnBrk="1" hangingPunct="1"/>
            <a:r>
              <a:rPr lang="en-US" altLang="en-US" dirty="0">
                <a:latin typeface="Times New Roman" panose="02020603050405020304" pitchFamily="18" charset="0"/>
              </a:rPr>
              <a:t>Copyright infringement occurs when one work derives from another or is an exact copy or shows substantial similarity to the original work.</a:t>
            </a:r>
          </a:p>
          <a:p>
            <a:pPr lvl="1" eaLnBrk="1" hangingPunct="1"/>
            <a:r>
              <a:rPr lang="en-US" altLang="en-US" dirty="0">
                <a:latin typeface="Times New Roman" panose="02020603050405020304" pitchFamily="18" charset="0"/>
              </a:rPr>
              <a:t>To prove infringement, a copyright owner is required to show that the alleged infringer had prior access to the copyrighted work and that the work is substantially similar to the owner’s.</a:t>
            </a:r>
          </a:p>
        </p:txBody>
      </p:sp>
      <p:sp>
        <p:nvSpPr>
          <p:cNvPr id="30724" name="Line 4">
            <a:extLst>
              <a:ext uri="{FF2B5EF4-FFF2-40B4-BE49-F238E27FC236}">
                <a16:creationId xmlns:a16="http://schemas.microsoft.com/office/drawing/2014/main" id="{B108BC29-82AF-411D-8330-27FE48BDF502}"/>
              </a:ext>
            </a:extLst>
          </p:cNvPr>
          <p:cNvSpPr>
            <a:spLocks noChangeShapeType="1"/>
          </p:cNvSpPr>
          <p:nvPr/>
        </p:nvSpPr>
        <p:spPr bwMode="auto">
          <a:xfrm>
            <a:off x="1524000" y="1524001"/>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30725" name="Footer Placeholder 5">
            <a:extLst>
              <a:ext uri="{FF2B5EF4-FFF2-40B4-BE49-F238E27FC236}">
                <a16:creationId xmlns:a16="http://schemas.microsoft.com/office/drawing/2014/main" id="{F6065800-3D2B-4BA6-81FD-DE802C78025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0726" name="Slide Number Placeholder 7">
            <a:extLst>
              <a:ext uri="{FF2B5EF4-FFF2-40B4-BE49-F238E27FC236}">
                <a16:creationId xmlns:a16="http://schemas.microsoft.com/office/drawing/2014/main" id="{1131EAFB-CBA2-4753-8ECB-D1DB6EE6BF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95BCBB75-75F0-4DA6-87B0-FC003891246B}" type="slidenum">
              <a:rPr lang="en-US" altLang="en-US" sz="1400"/>
              <a:pPr>
                <a:spcBef>
                  <a:spcPct val="0"/>
                </a:spcBef>
                <a:buFontTx/>
                <a:buNone/>
              </a:pPr>
              <a:t>32</a:t>
            </a:fld>
            <a:endParaRPr lang="en-US"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1139300-2572-484B-A412-F01086293406}"/>
              </a:ext>
            </a:extLst>
          </p:cNvPr>
          <p:cNvSpPr>
            <a:spLocks noGrp="1" noChangeArrowheads="1"/>
          </p:cNvSpPr>
          <p:nvPr>
            <p:ph type="title"/>
          </p:nvPr>
        </p:nvSpPr>
        <p:spPr>
          <a:xfrm>
            <a:off x="1981200" y="981076"/>
            <a:ext cx="8229600" cy="314323"/>
          </a:xfrm>
        </p:spPr>
        <p:txBody>
          <a:bodyPr>
            <a:normAutofit fontScale="90000"/>
          </a:bodyPr>
          <a:lstStyle/>
          <a:p>
            <a:pPr eaLnBrk="1" hangingPunct="1"/>
            <a:r>
              <a:rPr lang="en-US" altLang="en-US" sz="3600" dirty="0">
                <a:latin typeface="Times New Roman" panose="02020603050405020304" pitchFamily="18" charset="0"/>
              </a:rPr>
              <a:t>Copyright Infringement</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1747" name="Line 4">
            <a:extLst>
              <a:ext uri="{FF2B5EF4-FFF2-40B4-BE49-F238E27FC236}">
                <a16:creationId xmlns:a16="http://schemas.microsoft.com/office/drawing/2014/main" id="{8D3854B9-6D04-425D-AE0F-D3CC98A7D789}"/>
              </a:ext>
            </a:extLst>
          </p:cNvPr>
          <p:cNvSpPr>
            <a:spLocks noChangeShapeType="1"/>
          </p:cNvSpPr>
          <p:nvPr/>
        </p:nvSpPr>
        <p:spPr bwMode="auto">
          <a:xfrm>
            <a:off x="1524000" y="158227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1748" name="TextBox 7">
            <a:extLst>
              <a:ext uri="{FF2B5EF4-FFF2-40B4-BE49-F238E27FC236}">
                <a16:creationId xmlns:a16="http://schemas.microsoft.com/office/drawing/2014/main" id="{800D9C5C-07B4-419D-A5DB-EEBFEC1581F3}"/>
              </a:ext>
            </a:extLst>
          </p:cNvPr>
          <p:cNvSpPr txBox="1">
            <a:spLocks noChangeArrowheads="1"/>
          </p:cNvSpPr>
          <p:nvPr/>
        </p:nvSpPr>
        <p:spPr bwMode="auto">
          <a:xfrm>
            <a:off x="6477000" y="1981201"/>
            <a:ext cx="40386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dirty="0">
                <a:latin typeface="Times New Roman" panose="02020603050405020304" pitchFamily="18" charset="0"/>
              </a:rPr>
              <a:t> The illegal downloading of</a:t>
            </a:r>
          </a:p>
          <a:p>
            <a:pPr>
              <a:lnSpc>
                <a:spcPts val="3200"/>
              </a:lnSpc>
              <a:spcBef>
                <a:spcPct val="0"/>
              </a:spcBef>
              <a:buNone/>
            </a:pPr>
            <a:r>
              <a:rPr lang="en-US" altLang="en-US" sz="2400" dirty="0">
                <a:latin typeface="Times New Roman" panose="02020603050405020304" pitchFamily="18" charset="0"/>
              </a:rPr>
              <a:t>  music is an example of </a:t>
            </a:r>
          </a:p>
          <a:p>
            <a:pPr>
              <a:lnSpc>
                <a:spcPts val="3200"/>
              </a:lnSpc>
              <a:spcBef>
                <a:spcPct val="0"/>
              </a:spcBef>
              <a:buNone/>
            </a:pPr>
            <a:r>
              <a:rPr lang="en-US" altLang="en-US" sz="2400" dirty="0">
                <a:latin typeface="Times New Roman" panose="02020603050405020304" pitchFamily="18" charset="0"/>
              </a:rPr>
              <a:t>  copyright infringement.</a:t>
            </a:r>
          </a:p>
          <a:p>
            <a:pPr>
              <a:lnSpc>
                <a:spcPts val="3200"/>
              </a:lnSpc>
              <a:spcBef>
                <a:spcPct val="0"/>
              </a:spcBef>
            </a:pPr>
            <a:r>
              <a:rPr lang="en-US" altLang="en-US" sz="2400" dirty="0">
                <a:latin typeface="Times New Roman" panose="02020603050405020304" pitchFamily="18" charset="0"/>
              </a:rPr>
              <a:t> Copyright infringement costs</a:t>
            </a:r>
          </a:p>
          <a:p>
            <a:pPr>
              <a:lnSpc>
                <a:spcPts val="3200"/>
              </a:lnSpc>
              <a:spcBef>
                <a:spcPct val="0"/>
              </a:spcBef>
              <a:buNone/>
            </a:pPr>
            <a:r>
              <a:rPr lang="en-US" altLang="en-US" sz="2400" dirty="0">
                <a:latin typeface="Times New Roman" panose="02020603050405020304" pitchFamily="18" charset="0"/>
              </a:rPr>
              <a:t>  the owners of copyrighted</a:t>
            </a:r>
          </a:p>
          <a:p>
            <a:pPr>
              <a:lnSpc>
                <a:spcPts val="3200"/>
              </a:lnSpc>
              <a:spcBef>
                <a:spcPct val="0"/>
              </a:spcBef>
              <a:buNone/>
            </a:pPr>
            <a:r>
              <a:rPr lang="en-US" altLang="en-US" sz="2400" dirty="0">
                <a:latin typeface="Times New Roman" panose="02020603050405020304" pitchFamily="18" charset="0"/>
              </a:rPr>
              <a:t>  material an estimated $25</a:t>
            </a:r>
          </a:p>
          <a:p>
            <a:pPr>
              <a:lnSpc>
                <a:spcPts val="3200"/>
              </a:lnSpc>
              <a:spcBef>
                <a:spcPct val="0"/>
              </a:spcBef>
              <a:buNone/>
            </a:pPr>
            <a:r>
              <a:rPr lang="en-US" altLang="en-US" sz="2400" dirty="0">
                <a:latin typeface="Times New Roman" panose="02020603050405020304" pitchFamily="18" charset="0"/>
              </a:rPr>
              <a:t>  billion per year in the U.S.</a:t>
            </a:r>
          </a:p>
          <a:p>
            <a:pPr>
              <a:lnSpc>
                <a:spcPts val="3200"/>
              </a:lnSpc>
              <a:spcBef>
                <a:spcPct val="0"/>
              </a:spcBef>
              <a:buNone/>
            </a:pPr>
            <a:r>
              <a:rPr lang="en-US" altLang="en-US" sz="2400" dirty="0">
                <a:latin typeface="Times New Roman" panose="02020603050405020304" pitchFamily="18" charset="0"/>
              </a:rPr>
              <a:t>  alone.  </a:t>
            </a:r>
          </a:p>
        </p:txBody>
      </p:sp>
      <p:sp>
        <p:nvSpPr>
          <p:cNvPr id="31749" name="Footer Placeholder 7">
            <a:extLst>
              <a:ext uri="{FF2B5EF4-FFF2-40B4-BE49-F238E27FC236}">
                <a16:creationId xmlns:a16="http://schemas.microsoft.com/office/drawing/2014/main" id="{59824A60-A4B7-4113-95D6-5126E0A35D2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1750" name="Slide Number Placeholder 8">
            <a:extLst>
              <a:ext uri="{FF2B5EF4-FFF2-40B4-BE49-F238E27FC236}">
                <a16:creationId xmlns:a16="http://schemas.microsoft.com/office/drawing/2014/main" id="{FBEEE630-98FB-4ADA-9875-AD3291609C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43A14271-DDF3-4F75-A219-C8769F371A73}" type="slidenum">
              <a:rPr lang="en-US" altLang="en-US" sz="1400"/>
              <a:pPr>
                <a:spcBef>
                  <a:spcPct val="0"/>
                </a:spcBef>
                <a:buFontTx/>
                <a:buNone/>
              </a:pPr>
              <a:t>33</a:t>
            </a:fld>
            <a:endParaRPr lang="en-US" altLang="en-US" sz="1400"/>
          </a:p>
        </p:txBody>
      </p:sp>
      <p:pic>
        <p:nvPicPr>
          <p:cNvPr id="31751" name="Picture 1">
            <a:extLst>
              <a:ext uri="{FF2B5EF4-FFF2-40B4-BE49-F238E27FC236}">
                <a16:creationId xmlns:a16="http://schemas.microsoft.com/office/drawing/2014/main" id="{89595244-2F8B-452E-8208-9CBDC01DCD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165350"/>
            <a:ext cx="4310063"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74A6531-6F23-4385-AF49-CFE5F97EDF66}"/>
              </a:ext>
            </a:extLst>
          </p:cNvPr>
          <p:cNvSpPr>
            <a:spLocks noGrp="1" noChangeArrowheads="1"/>
          </p:cNvSpPr>
          <p:nvPr>
            <p:ph type="title"/>
          </p:nvPr>
        </p:nvSpPr>
        <p:spPr>
          <a:xfrm>
            <a:off x="1981200" y="914400"/>
            <a:ext cx="8229600" cy="380999"/>
          </a:xfrm>
        </p:spPr>
        <p:txBody>
          <a:bodyPr>
            <a:normAutofit fontScale="90000"/>
          </a:bodyPr>
          <a:lstStyle/>
          <a:p>
            <a:pPr eaLnBrk="1" hangingPunct="1"/>
            <a:r>
              <a:rPr lang="en-US" altLang="en-US" sz="3600" dirty="0">
                <a:latin typeface="Times New Roman" panose="02020603050405020304" pitchFamily="18" charset="0"/>
              </a:rPr>
              <a:t>Trade Secrets</a:t>
            </a:r>
          </a:p>
        </p:txBody>
      </p:sp>
      <p:sp>
        <p:nvSpPr>
          <p:cNvPr id="32771" name="Rectangle 3">
            <a:extLst>
              <a:ext uri="{FF2B5EF4-FFF2-40B4-BE49-F238E27FC236}">
                <a16:creationId xmlns:a16="http://schemas.microsoft.com/office/drawing/2014/main" id="{D563B45A-F17A-4998-B2DB-4B74C11ADE52}"/>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Trade Secrets</a:t>
            </a:r>
          </a:p>
          <a:p>
            <a:pPr lvl="1" eaLnBrk="1" hangingPunct="1"/>
            <a:r>
              <a:rPr lang="en-US" altLang="en-US">
                <a:latin typeface="Times New Roman" panose="02020603050405020304" pitchFamily="18" charset="0"/>
              </a:rPr>
              <a:t>A trade secret is any formula, pattern, physical device, idea, process, or other information that provides the owner of the information with a competitive advantage in the marketplace.</a:t>
            </a:r>
          </a:p>
          <a:p>
            <a:pPr lvl="1" eaLnBrk="1" hangingPunct="1"/>
            <a:r>
              <a:rPr lang="en-US" altLang="en-US">
                <a:latin typeface="Times New Roman" panose="02020603050405020304" pitchFamily="18" charset="0"/>
              </a:rPr>
              <a:t>Trade secrets include marketing plans, product formulas, financial forecasts, employee rosters, logs of sales calls, and similar types of proprietary information.</a:t>
            </a:r>
          </a:p>
          <a:p>
            <a:pPr lvl="1" eaLnBrk="1" hangingPunct="1"/>
            <a:r>
              <a:rPr lang="en-US" altLang="en-US">
                <a:latin typeface="Times New Roman" panose="02020603050405020304" pitchFamily="18" charset="0"/>
              </a:rPr>
              <a:t>The Federal Economic Espionage Act, passed in 1996, criminalizes the theft of trade secrets.</a:t>
            </a:r>
          </a:p>
        </p:txBody>
      </p:sp>
      <p:sp>
        <p:nvSpPr>
          <p:cNvPr id="32772" name="Line 4">
            <a:extLst>
              <a:ext uri="{FF2B5EF4-FFF2-40B4-BE49-F238E27FC236}">
                <a16:creationId xmlns:a16="http://schemas.microsoft.com/office/drawing/2014/main" id="{953699BB-C592-42C4-8F13-5EB941A8F5C0}"/>
              </a:ext>
            </a:extLst>
          </p:cNvPr>
          <p:cNvSpPr>
            <a:spLocks noChangeShapeType="1"/>
          </p:cNvSpPr>
          <p:nvPr/>
        </p:nvSpPr>
        <p:spPr bwMode="auto">
          <a:xfrm>
            <a:off x="1066800" y="1595718"/>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32773" name="Footer Placeholder 5">
            <a:extLst>
              <a:ext uri="{FF2B5EF4-FFF2-40B4-BE49-F238E27FC236}">
                <a16:creationId xmlns:a16="http://schemas.microsoft.com/office/drawing/2014/main" id="{5D924BB7-78B6-46B4-9B6B-C5167C4A40B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2774" name="Slide Number Placeholder 7">
            <a:extLst>
              <a:ext uri="{FF2B5EF4-FFF2-40B4-BE49-F238E27FC236}">
                <a16:creationId xmlns:a16="http://schemas.microsoft.com/office/drawing/2014/main" id="{633A60D1-DA92-4D75-A54C-943E6C0B5A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7B010617-8100-4740-A7F3-74CF1186BA29}" type="slidenum">
              <a:rPr lang="en-US" altLang="en-US" sz="1400"/>
              <a:pPr>
                <a:spcBef>
                  <a:spcPct val="0"/>
                </a:spcBef>
                <a:buFontTx/>
                <a:buNone/>
              </a:pPr>
              <a:t>34</a:t>
            </a:fld>
            <a:endParaRPr lang="en-US"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CB7C50F-4C57-457B-8788-7DA2E1A1ED82}"/>
              </a:ext>
            </a:extLst>
          </p:cNvPr>
          <p:cNvSpPr>
            <a:spLocks noGrp="1" noChangeArrowheads="1"/>
          </p:cNvSpPr>
          <p:nvPr>
            <p:ph type="title"/>
          </p:nvPr>
        </p:nvSpPr>
        <p:spPr>
          <a:xfrm>
            <a:off x="1752600" y="1102658"/>
            <a:ext cx="8610600" cy="192741"/>
          </a:xfrm>
        </p:spPr>
        <p:txBody>
          <a:bodyPr>
            <a:normAutofit fontScale="90000"/>
          </a:bodyPr>
          <a:lstStyle/>
          <a:p>
            <a:pPr eaLnBrk="1" hangingPunct="1"/>
            <a:r>
              <a:rPr lang="en-US" altLang="en-US" sz="3600" dirty="0">
                <a:latin typeface="Times New Roman" panose="02020603050405020304" pitchFamily="18" charset="0"/>
              </a:rPr>
              <a:t>What Qualifies for Trade Secret Protection?</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3795" name="Rectangle 3">
            <a:extLst>
              <a:ext uri="{FF2B5EF4-FFF2-40B4-BE49-F238E27FC236}">
                <a16:creationId xmlns:a16="http://schemas.microsoft.com/office/drawing/2014/main" id="{8F26BB36-5607-48D2-8FB8-FE3F7E354425}"/>
              </a:ext>
            </a:extLst>
          </p:cNvPr>
          <p:cNvSpPr>
            <a:spLocks noGrp="1" noChangeArrowheads="1"/>
          </p:cNvSpPr>
          <p:nvPr>
            <p:ph type="body" idx="1"/>
          </p:nvPr>
        </p:nvSpPr>
        <p:spPr/>
        <p:txBody>
          <a:bodyPr/>
          <a:lstStyle/>
          <a:p>
            <a:pPr eaLnBrk="1" hangingPunct="1">
              <a:lnSpc>
                <a:spcPct val="90000"/>
              </a:lnSpc>
            </a:pPr>
            <a:r>
              <a:rPr lang="en-US" altLang="en-US">
                <a:latin typeface="Times New Roman" panose="02020603050405020304" pitchFamily="18" charset="0"/>
              </a:rPr>
              <a:t>Trade Secret Protection</a:t>
            </a:r>
          </a:p>
          <a:p>
            <a:pPr lvl="1" eaLnBrk="1" hangingPunct="1">
              <a:lnSpc>
                <a:spcPct val="90000"/>
              </a:lnSpc>
            </a:pPr>
            <a:r>
              <a:rPr lang="en-US" altLang="en-US">
                <a:latin typeface="Times New Roman" panose="02020603050405020304" pitchFamily="18" charset="0"/>
              </a:rPr>
              <a:t>Not all information qualifies for trade secret protection.</a:t>
            </a:r>
          </a:p>
          <a:p>
            <a:pPr lvl="1" eaLnBrk="1" hangingPunct="1">
              <a:lnSpc>
                <a:spcPct val="90000"/>
              </a:lnSpc>
            </a:pPr>
            <a:r>
              <a:rPr lang="en-US" altLang="en-US">
                <a:latin typeface="Times New Roman" panose="02020603050405020304" pitchFamily="18" charset="0"/>
              </a:rPr>
              <a:t>In general, information that is know to the public or that competitors can discover through legal means doesn’t qualify for trade secret protection.</a:t>
            </a:r>
          </a:p>
          <a:p>
            <a:pPr lvl="1" eaLnBrk="1" hangingPunct="1">
              <a:lnSpc>
                <a:spcPct val="90000"/>
              </a:lnSpc>
            </a:pPr>
            <a:r>
              <a:rPr lang="en-US" altLang="en-US">
                <a:latin typeface="Times New Roman" panose="02020603050405020304" pitchFamily="18" charset="0"/>
              </a:rPr>
              <a:t>Companies protect trade secrets through physical measures and written documents.</a:t>
            </a:r>
          </a:p>
        </p:txBody>
      </p:sp>
      <p:sp>
        <p:nvSpPr>
          <p:cNvPr id="33796" name="Line 4">
            <a:extLst>
              <a:ext uri="{FF2B5EF4-FFF2-40B4-BE49-F238E27FC236}">
                <a16:creationId xmlns:a16="http://schemas.microsoft.com/office/drawing/2014/main" id="{BDE3A821-A9EA-4169-807A-30E4D85184B7}"/>
              </a:ext>
            </a:extLst>
          </p:cNvPr>
          <p:cNvSpPr>
            <a:spLocks noChangeShapeType="1"/>
          </p:cNvSpPr>
          <p:nvPr/>
        </p:nvSpPr>
        <p:spPr bwMode="auto">
          <a:xfrm>
            <a:off x="999564" y="1783976"/>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33797" name="Footer Placeholder 5">
            <a:extLst>
              <a:ext uri="{FF2B5EF4-FFF2-40B4-BE49-F238E27FC236}">
                <a16:creationId xmlns:a16="http://schemas.microsoft.com/office/drawing/2014/main" id="{5194E046-711B-4F56-90F2-28A8D2DFB60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3798" name="Slide Number Placeholder 7">
            <a:extLst>
              <a:ext uri="{FF2B5EF4-FFF2-40B4-BE49-F238E27FC236}">
                <a16:creationId xmlns:a16="http://schemas.microsoft.com/office/drawing/2014/main" id="{A167C66B-3376-4222-8896-D15E22EADB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CDA15E81-DF2E-4DDB-B2D5-594620993E9F}" type="slidenum">
              <a:rPr lang="en-US" altLang="en-US" sz="1400"/>
              <a:pPr>
                <a:spcBef>
                  <a:spcPct val="0"/>
                </a:spcBef>
                <a:buFontTx/>
                <a:buNone/>
              </a:pPr>
              <a:t>35</a:t>
            </a:fld>
            <a:endParaRPr lang="en-US" alt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A336948-19DE-4394-85D3-7E7E95ED72A3}"/>
              </a:ext>
            </a:extLst>
          </p:cNvPr>
          <p:cNvSpPr>
            <a:spLocks noGrp="1" noChangeArrowheads="1"/>
          </p:cNvSpPr>
          <p:nvPr>
            <p:ph type="title"/>
          </p:nvPr>
        </p:nvSpPr>
        <p:spPr>
          <a:xfrm>
            <a:off x="1752600" y="679450"/>
            <a:ext cx="8610600" cy="615950"/>
          </a:xfrm>
        </p:spPr>
        <p:txBody>
          <a:bodyPr>
            <a:normAutofit fontScale="90000"/>
          </a:bodyPr>
          <a:lstStyle/>
          <a:p>
            <a:pPr eaLnBrk="1" hangingPunct="1"/>
            <a:r>
              <a:rPr lang="en-US" altLang="en-US" sz="3600" dirty="0">
                <a:latin typeface="Times New Roman" panose="02020603050405020304" pitchFamily="18" charset="0"/>
              </a:rPr>
              <a:t>What Qualifies for Trade Secret Protection?</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4819" name="Line 4">
            <a:extLst>
              <a:ext uri="{FF2B5EF4-FFF2-40B4-BE49-F238E27FC236}">
                <a16:creationId xmlns:a16="http://schemas.microsoft.com/office/drawing/2014/main" id="{016A37A7-DAFF-4A6A-9444-1DA8F7D5E04F}"/>
              </a:ext>
            </a:extLst>
          </p:cNvPr>
          <p:cNvSpPr>
            <a:spLocks noChangeShapeType="1"/>
          </p:cNvSpPr>
          <p:nvPr/>
        </p:nvSpPr>
        <p:spPr bwMode="auto">
          <a:xfrm>
            <a:off x="17526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4820" name="TextBox 8">
            <a:extLst>
              <a:ext uri="{FF2B5EF4-FFF2-40B4-BE49-F238E27FC236}">
                <a16:creationId xmlns:a16="http://schemas.microsoft.com/office/drawing/2014/main" id="{96CD6023-F867-421A-851B-A64FDBADA213}"/>
              </a:ext>
            </a:extLst>
          </p:cNvPr>
          <p:cNvSpPr txBox="1">
            <a:spLocks noChangeArrowheads="1"/>
          </p:cNvSpPr>
          <p:nvPr/>
        </p:nvSpPr>
        <p:spPr bwMode="auto">
          <a:xfrm>
            <a:off x="2362200" y="1371601"/>
            <a:ext cx="7239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The strongest case for trade secret protection is information that is characterized by the following. </a:t>
            </a:r>
          </a:p>
        </p:txBody>
      </p:sp>
      <p:sp>
        <p:nvSpPr>
          <p:cNvPr id="34821" name="Rectangle 7">
            <a:extLst>
              <a:ext uri="{FF2B5EF4-FFF2-40B4-BE49-F238E27FC236}">
                <a16:creationId xmlns:a16="http://schemas.microsoft.com/office/drawing/2014/main" id="{DB557DDD-C4BF-4B9A-A894-F536BF4FE314}"/>
              </a:ext>
            </a:extLst>
          </p:cNvPr>
          <p:cNvSpPr>
            <a:spLocks noChangeArrowheads="1"/>
          </p:cNvSpPr>
          <p:nvPr/>
        </p:nvSpPr>
        <p:spPr bwMode="auto">
          <a:xfrm>
            <a:off x="1905000" y="2362200"/>
            <a:ext cx="83820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000">
              <a:latin typeface="Times New Roman" panose="02020603050405020304" pitchFamily="18" charset="0"/>
            </a:endParaRPr>
          </a:p>
        </p:txBody>
      </p:sp>
      <p:sp>
        <p:nvSpPr>
          <p:cNvPr id="34822" name="TextBox 11">
            <a:extLst>
              <a:ext uri="{FF2B5EF4-FFF2-40B4-BE49-F238E27FC236}">
                <a16:creationId xmlns:a16="http://schemas.microsoft.com/office/drawing/2014/main" id="{984BF48B-ABC3-44DF-9111-9110DDB208F7}"/>
              </a:ext>
            </a:extLst>
          </p:cNvPr>
          <p:cNvSpPr txBox="1">
            <a:spLocks noChangeArrowheads="1"/>
          </p:cNvSpPr>
          <p:nvPr/>
        </p:nvSpPr>
        <p:spPr bwMode="auto">
          <a:xfrm>
            <a:off x="1905000" y="2438400"/>
            <a:ext cx="81534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Is not known outside the company.</a:t>
            </a:r>
          </a:p>
          <a:p>
            <a:pPr>
              <a:lnSpc>
                <a:spcPts val="3200"/>
              </a:lnSpc>
              <a:spcBef>
                <a:spcPct val="0"/>
              </a:spcBef>
            </a:pPr>
            <a:r>
              <a:rPr lang="en-US" altLang="en-US" sz="2400">
                <a:latin typeface="Times New Roman" panose="02020603050405020304" pitchFamily="18" charset="0"/>
              </a:rPr>
              <a:t> Is known only inside the company on a “need-to-know” basis.</a:t>
            </a:r>
          </a:p>
          <a:p>
            <a:pPr>
              <a:lnSpc>
                <a:spcPts val="3200"/>
              </a:lnSpc>
              <a:spcBef>
                <a:spcPct val="0"/>
              </a:spcBef>
            </a:pPr>
            <a:r>
              <a:rPr lang="en-US" altLang="en-US" sz="2400">
                <a:latin typeface="Times New Roman" panose="02020603050405020304" pitchFamily="18" charset="0"/>
              </a:rPr>
              <a:t> Is safeguarded by stringent efforts to keep the information </a:t>
            </a:r>
          </a:p>
          <a:p>
            <a:pPr>
              <a:lnSpc>
                <a:spcPts val="3200"/>
              </a:lnSpc>
              <a:spcBef>
                <a:spcPct val="0"/>
              </a:spcBef>
              <a:buNone/>
            </a:pPr>
            <a:r>
              <a:rPr lang="en-US" altLang="en-US" sz="2400">
                <a:latin typeface="Times New Roman" panose="02020603050405020304" pitchFamily="18" charset="0"/>
              </a:rPr>
              <a:t>  confidential.</a:t>
            </a:r>
          </a:p>
          <a:p>
            <a:pPr>
              <a:lnSpc>
                <a:spcPts val="3200"/>
              </a:lnSpc>
              <a:spcBef>
                <a:spcPct val="0"/>
              </a:spcBef>
            </a:pPr>
            <a:r>
              <a:rPr lang="en-US" altLang="en-US" sz="2400">
                <a:latin typeface="Times New Roman" panose="02020603050405020304" pitchFamily="18" charset="0"/>
              </a:rPr>
              <a:t> Is valuable and provides the company a competitive advantage.</a:t>
            </a:r>
          </a:p>
          <a:p>
            <a:pPr>
              <a:lnSpc>
                <a:spcPts val="3200"/>
              </a:lnSpc>
              <a:spcBef>
                <a:spcPct val="0"/>
              </a:spcBef>
            </a:pPr>
            <a:r>
              <a:rPr lang="en-US" altLang="en-US" sz="2400">
                <a:latin typeface="Times New Roman" panose="02020603050405020304" pitchFamily="18" charset="0"/>
              </a:rPr>
              <a:t> Was developed at great cost, time, and effort.</a:t>
            </a:r>
          </a:p>
          <a:p>
            <a:pPr>
              <a:lnSpc>
                <a:spcPts val="3200"/>
              </a:lnSpc>
              <a:spcBef>
                <a:spcPct val="0"/>
              </a:spcBef>
            </a:pPr>
            <a:r>
              <a:rPr lang="en-US" altLang="en-US" sz="2400">
                <a:latin typeface="Times New Roman" panose="02020603050405020304" pitchFamily="18" charset="0"/>
              </a:rPr>
              <a:t> Cannot be easily duplicated, reverse engineered, or discovered.</a:t>
            </a:r>
          </a:p>
        </p:txBody>
      </p:sp>
      <p:sp>
        <p:nvSpPr>
          <p:cNvPr id="34824" name="Slide Number Placeholder 8">
            <a:extLst>
              <a:ext uri="{FF2B5EF4-FFF2-40B4-BE49-F238E27FC236}">
                <a16:creationId xmlns:a16="http://schemas.microsoft.com/office/drawing/2014/main" id="{19AD35EC-C8FD-4541-B13A-2A508B328F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D2394F15-C687-44B5-A13D-DAA162E65CB0}" type="slidenum">
              <a:rPr lang="en-US" altLang="en-US" sz="1400"/>
              <a:pPr>
                <a:spcBef>
                  <a:spcPct val="0"/>
                </a:spcBef>
                <a:buFontTx/>
                <a:buNone/>
              </a:pPr>
              <a:t>36</a:t>
            </a:fld>
            <a:endParaRPr lang="en-US"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DD8838F-C119-4D85-82D6-7A1EAF092D43}"/>
              </a:ext>
            </a:extLst>
          </p:cNvPr>
          <p:cNvSpPr>
            <a:spLocks noGrp="1" noChangeArrowheads="1"/>
          </p:cNvSpPr>
          <p:nvPr>
            <p:ph type="title"/>
          </p:nvPr>
        </p:nvSpPr>
        <p:spPr>
          <a:xfrm>
            <a:off x="1981200" y="762000"/>
            <a:ext cx="8229600" cy="533400"/>
          </a:xfrm>
        </p:spPr>
        <p:txBody>
          <a:bodyPr>
            <a:normAutofit fontScale="90000"/>
          </a:bodyPr>
          <a:lstStyle/>
          <a:p>
            <a:pPr eaLnBrk="1" hangingPunct="1"/>
            <a:r>
              <a:rPr lang="en-US" altLang="en-US" sz="3600" dirty="0">
                <a:latin typeface="Times New Roman" panose="02020603050405020304" pitchFamily="18" charset="0"/>
              </a:rPr>
              <a:t>Physical Measures for Protecting </a:t>
            </a:r>
            <a:br>
              <a:rPr lang="en-US" altLang="en-US" sz="3600" dirty="0">
                <a:latin typeface="Times New Roman" panose="02020603050405020304" pitchFamily="18" charset="0"/>
              </a:rPr>
            </a:br>
            <a:r>
              <a:rPr lang="en-US" altLang="en-US" sz="3600" dirty="0">
                <a:latin typeface="Times New Roman" panose="02020603050405020304" pitchFamily="18" charset="0"/>
              </a:rPr>
              <a:t>Trade Secrets</a:t>
            </a:r>
          </a:p>
        </p:txBody>
      </p:sp>
      <p:sp>
        <p:nvSpPr>
          <p:cNvPr id="35844" name="Rectangle 6">
            <a:extLst>
              <a:ext uri="{FF2B5EF4-FFF2-40B4-BE49-F238E27FC236}">
                <a16:creationId xmlns:a16="http://schemas.microsoft.com/office/drawing/2014/main" id="{A9108EBE-7384-4F43-9443-60362B213D8C}"/>
              </a:ext>
            </a:extLst>
          </p:cNvPr>
          <p:cNvSpPr>
            <a:spLocks noChangeArrowheads="1"/>
          </p:cNvSpPr>
          <p:nvPr/>
        </p:nvSpPr>
        <p:spPr bwMode="auto">
          <a:xfrm>
            <a:off x="1981200" y="15240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Restricting access</a:t>
            </a:r>
          </a:p>
        </p:txBody>
      </p:sp>
      <p:sp>
        <p:nvSpPr>
          <p:cNvPr id="35845" name="Rectangle 6">
            <a:extLst>
              <a:ext uri="{FF2B5EF4-FFF2-40B4-BE49-F238E27FC236}">
                <a16:creationId xmlns:a16="http://schemas.microsoft.com/office/drawing/2014/main" id="{3D164175-0FB8-48F9-8E66-A216E8B98FF3}"/>
              </a:ext>
            </a:extLst>
          </p:cNvPr>
          <p:cNvSpPr>
            <a:spLocks noChangeArrowheads="1"/>
          </p:cNvSpPr>
          <p:nvPr/>
        </p:nvSpPr>
        <p:spPr bwMode="auto">
          <a:xfrm>
            <a:off x="6477000" y="15240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Labeling documents</a:t>
            </a:r>
          </a:p>
        </p:txBody>
      </p:sp>
      <p:sp>
        <p:nvSpPr>
          <p:cNvPr id="35846" name="Rectangle 6">
            <a:extLst>
              <a:ext uri="{FF2B5EF4-FFF2-40B4-BE49-F238E27FC236}">
                <a16:creationId xmlns:a16="http://schemas.microsoft.com/office/drawing/2014/main" id="{47CCB7F7-6779-478B-A4BB-F767AA32DCB9}"/>
              </a:ext>
            </a:extLst>
          </p:cNvPr>
          <p:cNvSpPr>
            <a:spLocks noChangeArrowheads="1"/>
          </p:cNvSpPr>
          <p:nvPr/>
        </p:nvSpPr>
        <p:spPr bwMode="auto">
          <a:xfrm>
            <a:off x="1981200" y="31242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Password protecting </a:t>
            </a:r>
          </a:p>
          <a:p>
            <a:pPr algn="ctr" eaLnBrk="1" hangingPunct="1">
              <a:spcBef>
                <a:spcPct val="0"/>
              </a:spcBef>
              <a:buFontTx/>
              <a:buNone/>
            </a:pPr>
            <a:r>
              <a:rPr lang="en-US" altLang="en-US" sz="2400">
                <a:latin typeface="Times New Roman" panose="02020603050405020304" pitchFamily="18" charset="0"/>
              </a:rPr>
              <a:t>confidential computer</a:t>
            </a:r>
          </a:p>
          <a:p>
            <a:pPr algn="ctr" eaLnBrk="1" hangingPunct="1">
              <a:spcBef>
                <a:spcPct val="0"/>
              </a:spcBef>
              <a:buFontTx/>
              <a:buNone/>
            </a:pPr>
            <a:r>
              <a:rPr lang="en-US" altLang="en-US" sz="2400">
                <a:latin typeface="Times New Roman" panose="02020603050405020304" pitchFamily="18" charset="0"/>
              </a:rPr>
              <a:t>files</a:t>
            </a:r>
          </a:p>
        </p:txBody>
      </p:sp>
      <p:sp>
        <p:nvSpPr>
          <p:cNvPr id="35847" name="Rectangle 6">
            <a:extLst>
              <a:ext uri="{FF2B5EF4-FFF2-40B4-BE49-F238E27FC236}">
                <a16:creationId xmlns:a16="http://schemas.microsoft.com/office/drawing/2014/main" id="{FC49074C-A64D-4014-94C5-74B32E9423BB}"/>
              </a:ext>
            </a:extLst>
          </p:cNvPr>
          <p:cNvSpPr>
            <a:spLocks noChangeArrowheads="1"/>
          </p:cNvSpPr>
          <p:nvPr/>
        </p:nvSpPr>
        <p:spPr bwMode="auto">
          <a:xfrm>
            <a:off x="6477000" y="31242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Maintaining logbooks</a:t>
            </a:r>
          </a:p>
          <a:p>
            <a:pPr algn="ctr" eaLnBrk="1" hangingPunct="1">
              <a:spcBef>
                <a:spcPct val="0"/>
              </a:spcBef>
              <a:buFontTx/>
              <a:buNone/>
            </a:pPr>
            <a:r>
              <a:rPr lang="en-US" altLang="en-US" sz="2400">
                <a:latin typeface="Times New Roman" panose="02020603050405020304" pitchFamily="18" charset="0"/>
              </a:rPr>
              <a:t>for visitors</a:t>
            </a:r>
          </a:p>
        </p:txBody>
      </p:sp>
      <p:sp>
        <p:nvSpPr>
          <p:cNvPr id="35848" name="Rectangle 6">
            <a:extLst>
              <a:ext uri="{FF2B5EF4-FFF2-40B4-BE49-F238E27FC236}">
                <a16:creationId xmlns:a16="http://schemas.microsoft.com/office/drawing/2014/main" id="{1F0DAA89-244C-42DD-9D19-DF86C21C7807}"/>
              </a:ext>
            </a:extLst>
          </p:cNvPr>
          <p:cNvSpPr>
            <a:spLocks noChangeArrowheads="1"/>
          </p:cNvSpPr>
          <p:nvPr/>
        </p:nvSpPr>
        <p:spPr bwMode="auto">
          <a:xfrm>
            <a:off x="1981200" y="47244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Maintaining logbooks for</a:t>
            </a:r>
          </a:p>
          <a:p>
            <a:pPr algn="ctr" eaLnBrk="1" hangingPunct="1">
              <a:spcBef>
                <a:spcPct val="0"/>
              </a:spcBef>
              <a:buFontTx/>
              <a:buNone/>
            </a:pPr>
            <a:r>
              <a:rPr lang="en-US" altLang="en-US" sz="2400">
                <a:latin typeface="Times New Roman" panose="02020603050405020304" pitchFamily="18" charset="0"/>
              </a:rPr>
              <a:t>access to sensitive </a:t>
            </a:r>
          </a:p>
          <a:p>
            <a:pPr algn="ctr" eaLnBrk="1" hangingPunct="1">
              <a:spcBef>
                <a:spcPct val="0"/>
              </a:spcBef>
              <a:buFontTx/>
              <a:buNone/>
            </a:pPr>
            <a:r>
              <a:rPr lang="en-US" altLang="en-US" sz="2400">
                <a:latin typeface="Times New Roman" panose="02020603050405020304" pitchFamily="18" charset="0"/>
              </a:rPr>
              <a:t>material</a:t>
            </a:r>
          </a:p>
        </p:txBody>
      </p:sp>
      <p:sp>
        <p:nvSpPr>
          <p:cNvPr id="35849" name="Rectangle 6">
            <a:extLst>
              <a:ext uri="{FF2B5EF4-FFF2-40B4-BE49-F238E27FC236}">
                <a16:creationId xmlns:a16="http://schemas.microsoft.com/office/drawing/2014/main" id="{0E3EA0EB-E1C6-4037-A809-5537C24C9E1C}"/>
              </a:ext>
            </a:extLst>
          </p:cNvPr>
          <p:cNvSpPr>
            <a:spLocks noChangeArrowheads="1"/>
          </p:cNvSpPr>
          <p:nvPr/>
        </p:nvSpPr>
        <p:spPr bwMode="auto">
          <a:xfrm>
            <a:off x="6477000" y="4724400"/>
            <a:ext cx="3429000" cy="1371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Maintaining adequate </a:t>
            </a:r>
          </a:p>
          <a:p>
            <a:pPr algn="ctr" eaLnBrk="1" hangingPunct="1">
              <a:spcBef>
                <a:spcPct val="0"/>
              </a:spcBef>
              <a:buFontTx/>
              <a:buNone/>
            </a:pPr>
            <a:r>
              <a:rPr lang="en-US" altLang="en-US" sz="2400">
                <a:latin typeface="Times New Roman" panose="02020603050405020304" pitchFamily="18" charset="0"/>
              </a:rPr>
              <a:t>overall security</a:t>
            </a:r>
          </a:p>
          <a:p>
            <a:pPr algn="ctr" eaLnBrk="1" hangingPunct="1">
              <a:spcBef>
                <a:spcPct val="0"/>
              </a:spcBef>
              <a:buFontTx/>
              <a:buNone/>
            </a:pPr>
            <a:r>
              <a:rPr lang="en-US" altLang="en-US" sz="2400">
                <a:latin typeface="Times New Roman" panose="02020603050405020304" pitchFamily="18" charset="0"/>
              </a:rPr>
              <a:t>measures</a:t>
            </a:r>
          </a:p>
        </p:txBody>
      </p:sp>
      <p:sp>
        <p:nvSpPr>
          <p:cNvPr id="35851" name="Slide Number Placeholder 12">
            <a:extLst>
              <a:ext uri="{FF2B5EF4-FFF2-40B4-BE49-F238E27FC236}">
                <a16:creationId xmlns:a16="http://schemas.microsoft.com/office/drawing/2014/main" id="{251F16AB-C400-4131-B8AA-A3B968BD11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A0DB2943-3B44-4343-8114-01890B36EACC}" type="slidenum">
              <a:rPr lang="en-US" altLang="en-US" sz="1400"/>
              <a:pPr>
                <a:spcBef>
                  <a:spcPct val="0"/>
                </a:spcBef>
                <a:buFontTx/>
                <a:buNone/>
              </a:pPr>
              <a:t>37</a:t>
            </a:fld>
            <a:endParaRPr lang="en-US" alt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4397A2E-E4D2-499A-A190-64C624E0BA24}"/>
              </a:ext>
            </a:extLst>
          </p:cNvPr>
          <p:cNvSpPr>
            <a:spLocks noGrp="1" noChangeArrowheads="1"/>
          </p:cNvSpPr>
          <p:nvPr>
            <p:ph type="title"/>
          </p:nvPr>
        </p:nvSpPr>
        <p:spPr>
          <a:xfrm>
            <a:off x="1981200" y="772120"/>
            <a:ext cx="8229600" cy="523280"/>
          </a:xfrm>
        </p:spPr>
        <p:txBody>
          <a:bodyPr>
            <a:normAutofit fontScale="90000"/>
          </a:bodyPr>
          <a:lstStyle/>
          <a:p>
            <a:pPr eaLnBrk="1" hangingPunct="1"/>
            <a:r>
              <a:rPr lang="en-US" altLang="en-US" sz="3600" dirty="0">
                <a:latin typeface="Times New Roman" panose="02020603050405020304" pitchFamily="18" charset="0"/>
              </a:rPr>
              <a:t>Conducting an Intellectual Property Audit</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6867" name="Rectangle 3">
            <a:extLst>
              <a:ext uri="{FF2B5EF4-FFF2-40B4-BE49-F238E27FC236}">
                <a16:creationId xmlns:a16="http://schemas.microsoft.com/office/drawing/2014/main" id="{01601707-93CF-4A93-92D7-FD7558871610}"/>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Intellectual Property Audit</a:t>
            </a:r>
          </a:p>
          <a:p>
            <a:pPr lvl="1" eaLnBrk="1" hangingPunct="1"/>
            <a:r>
              <a:rPr lang="en-US" altLang="en-US">
                <a:latin typeface="Times New Roman" panose="02020603050405020304" pitchFamily="18" charset="0"/>
              </a:rPr>
              <a:t>The first step a firm should take to protect its intellectual property is to complete an intellectual property audit.</a:t>
            </a:r>
          </a:p>
          <a:p>
            <a:pPr lvl="1" eaLnBrk="1" hangingPunct="1"/>
            <a:r>
              <a:rPr lang="en-US" altLang="en-US">
                <a:latin typeface="Times New Roman" panose="02020603050405020304" pitchFamily="18" charset="0"/>
              </a:rPr>
              <a:t>An intellectual property audit is conducted to determine the intellectual property a firm owns.</a:t>
            </a:r>
          </a:p>
          <a:p>
            <a:pPr lvl="1" eaLnBrk="1" hangingPunct="1"/>
            <a:r>
              <a:rPr lang="en-US" altLang="en-US">
                <a:latin typeface="Times New Roman" panose="02020603050405020304" pitchFamily="18" charset="0"/>
              </a:rPr>
              <a:t>There are two reasons for conducting an intellectual property audit:</a:t>
            </a:r>
          </a:p>
          <a:p>
            <a:pPr lvl="2" eaLnBrk="1" hangingPunct="1"/>
            <a:r>
              <a:rPr lang="en-US" altLang="en-US">
                <a:latin typeface="Times New Roman" panose="02020603050405020304" pitchFamily="18" charset="0"/>
              </a:rPr>
              <a:t>First, it is prudent for a company to periodically determine whether its intellectual property is being properly protected.</a:t>
            </a:r>
          </a:p>
          <a:p>
            <a:pPr lvl="2" eaLnBrk="1" hangingPunct="1"/>
            <a:r>
              <a:rPr lang="en-US" altLang="en-US">
                <a:latin typeface="Times New Roman" panose="02020603050405020304" pitchFamily="18" charset="0"/>
              </a:rPr>
              <a:t>Second, it is important for a firm to remain prepared to justify its valuation in the event of a merger or acquisition. </a:t>
            </a:r>
          </a:p>
        </p:txBody>
      </p:sp>
      <p:sp>
        <p:nvSpPr>
          <p:cNvPr id="36868" name="Line 4">
            <a:extLst>
              <a:ext uri="{FF2B5EF4-FFF2-40B4-BE49-F238E27FC236}">
                <a16:creationId xmlns:a16="http://schemas.microsoft.com/office/drawing/2014/main" id="{FAC4A0D5-645F-4D6B-B7F3-C12189A0230B}"/>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6869" name="Footer Placeholder 5">
            <a:extLst>
              <a:ext uri="{FF2B5EF4-FFF2-40B4-BE49-F238E27FC236}">
                <a16:creationId xmlns:a16="http://schemas.microsoft.com/office/drawing/2014/main" id="{AF6FA485-A118-400F-8BD8-9EE81F167EC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6870" name="Slide Number Placeholder 7">
            <a:extLst>
              <a:ext uri="{FF2B5EF4-FFF2-40B4-BE49-F238E27FC236}">
                <a16:creationId xmlns:a16="http://schemas.microsoft.com/office/drawing/2014/main" id="{A08B9D97-DA26-4B57-B531-85A2A8AF4F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19CDB27C-77DC-4025-ABAA-3F03BE89702D}" type="slidenum">
              <a:rPr lang="en-US" altLang="en-US" sz="1400"/>
              <a:pPr>
                <a:spcBef>
                  <a:spcPct val="0"/>
                </a:spcBef>
                <a:buFontTx/>
                <a:buNone/>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A2A3521-08A9-4399-9D4F-44F66544D8A0}"/>
              </a:ext>
            </a:extLst>
          </p:cNvPr>
          <p:cNvSpPr>
            <a:spLocks noGrp="1" noChangeArrowheads="1"/>
          </p:cNvSpPr>
          <p:nvPr>
            <p:ph type="title"/>
          </p:nvPr>
        </p:nvSpPr>
        <p:spPr>
          <a:xfrm>
            <a:off x="1981200" y="772120"/>
            <a:ext cx="8229600" cy="523280"/>
          </a:xfrm>
        </p:spPr>
        <p:txBody>
          <a:bodyPr>
            <a:normAutofit fontScale="90000"/>
          </a:bodyPr>
          <a:lstStyle/>
          <a:p>
            <a:pPr eaLnBrk="1" hangingPunct="1"/>
            <a:r>
              <a:rPr lang="en-US" altLang="en-US" sz="3600" dirty="0">
                <a:latin typeface="Times New Roman" panose="02020603050405020304" pitchFamily="18" charset="0"/>
              </a:rPr>
              <a:t>Conducting an Intellectual Property Audit</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7891" name="Rectangle 3">
            <a:extLst>
              <a:ext uri="{FF2B5EF4-FFF2-40B4-BE49-F238E27FC236}">
                <a16:creationId xmlns:a16="http://schemas.microsoft.com/office/drawing/2014/main" id="{8FB55C22-432B-4A35-AA9D-A37B575D030C}"/>
              </a:ext>
            </a:extLst>
          </p:cNvPr>
          <p:cNvSpPr>
            <a:spLocks noGrp="1" noChangeArrowheads="1"/>
          </p:cNvSpPr>
          <p:nvPr>
            <p:ph type="body" idx="1"/>
          </p:nvPr>
        </p:nvSpPr>
        <p:spPr/>
        <p:txBody>
          <a:bodyPr/>
          <a:lstStyle/>
          <a:p>
            <a:pPr eaLnBrk="1" hangingPunct="1"/>
            <a:r>
              <a:rPr lang="en-US" altLang="en-US">
                <a:latin typeface="Times New Roman" panose="02020603050405020304" pitchFamily="18" charset="0"/>
              </a:rPr>
              <a:t>The Process of Conducting an Intellectual Property Audit</a:t>
            </a:r>
          </a:p>
          <a:p>
            <a:pPr lvl="1" eaLnBrk="1" hangingPunct="1"/>
            <a:r>
              <a:rPr lang="en-US" altLang="en-US">
                <a:latin typeface="Times New Roman" panose="02020603050405020304" pitchFamily="18" charset="0"/>
              </a:rPr>
              <a:t>The first step is to develop an inventory of a firm’s existing intellectual property.  The inventory should include the firm’s present registrations of patents, trademarks, and copyrights.</a:t>
            </a:r>
          </a:p>
          <a:p>
            <a:pPr lvl="1" eaLnBrk="1" hangingPunct="1"/>
            <a:r>
              <a:rPr lang="en-US" altLang="en-US">
                <a:latin typeface="Times New Roman" panose="02020603050405020304" pitchFamily="18" charset="0"/>
              </a:rPr>
              <a:t>The second step is to identify works in progress to ensure that they are being documented and protected in a systematic, orderly manner.</a:t>
            </a:r>
          </a:p>
        </p:txBody>
      </p:sp>
      <p:sp>
        <p:nvSpPr>
          <p:cNvPr id="37892" name="Line 4">
            <a:extLst>
              <a:ext uri="{FF2B5EF4-FFF2-40B4-BE49-F238E27FC236}">
                <a16:creationId xmlns:a16="http://schemas.microsoft.com/office/drawing/2014/main" id="{2E4109E9-9C3C-4610-AB30-0FB61611945F}"/>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7894" name="Slide Number Placeholder 7">
            <a:extLst>
              <a:ext uri="{FF2B5EF4-FFF2-40B4-BE49-F238E27FC236}">
                <a16:creationId xmlns:a16="http://schemas.microsoft.com/office/drawing/2014/main" id="{564C7716-5BCC-4568-B903-8ACA866872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A786F6C0-A88F-4275-B519-CDFFBEB7D6ED}" type="slidenum">
              <a:rPr lang="en-US" altLang="en-US" sz="1400"/>
              <a:pPr>
                <a:spcBef>
                  <a:spcPct val="0"/>
                </a:spcBef>
                <a:buFontTx/>
                <a:buNone/>
              </a:pPr>
              <a:t>39</a:t>
            </a:fld>
            <a:endParaRPr lang="en-US"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F5EDFD7-EE53-4138-BA28-BF5881A5848E}"/>
              </a:ext>
            </a:extLst>
          </p:cNvPr>
          <p:cNvSpPr>
            <a:spLocks noGrp="1" noChangeArrowheads="1"/>
          </p:cNvSpPr>
          <p:nvPr>
            <p:ph type="title"/>
          </p:nvPr>
        </p:nvSpPr>
        <p:spPr>
          <a:xfrm>
            <a:off x="1981200" y="695967"/>
            <a:ext cx="8229600" cy="1143000"/>
          </a:xfrm>
        </p:spPr>
        <p:txBody>
          <a:bodyPr/>
          <a:lstStyle/>
          <a:p>
            <a:pPr eaLnBrk="1" hangingPunct="1"/>
            <a:r>
              <a:rPr lang="en-US" altLang="en-US" sz="3600" dirty="0">
                <a:latin typeface="Times New Roman" panose="02020603050405020304" pitchFamily="18" charset="0"/>
              </a:rPr>
              <a:t>The Importance of Intellectual Property</a:t>
            </a:r>
          </a:p>
        </p:txBody>
      </p:sp>
      <p:sp>
        <p:nvSpPr>
          <p:cNvPr id="7171" name="Rectangle 3">
            <a:extLst>
              <a:ext uri="{FF2B5EF4-FFF2-40B4-BE49-F238E27FC236}">
                <a16:creationId xmlns:a16="http://schemas.microsoft.com/office/drawing/2014/main" id="{C719321A-7ACD-477E-947C-77833BE85201}"/>
              </a:ext>
            </a:extLst>
          </p:cNvPr>
          <p:cNvSpPr>
            <a:spLocks noGrp="1" noChangeArrowheads="1"/>
          </p:cNvSpPr>
          <p:nvPr>
            <p:ph type="body" idx="1"/>
          </p:nvPr>
        </p:nvSpPr>
        <p:spPr/>
        <p:txBody>
          <a:bodyPr/>
          <a:lstStyle/>
          <a:p>
            <a:pPr eaLnBrk="1" hangingPunct="1"/>
            <a:r>
              <a:rPr lang="en-US" altLang="en-US" dirty="0">
                <a:latin typeface="Times New Roman" panose="02020603050405020304" pitchFamily="18" charset="0"/>
              </a:rPr>
              <a:t>Intellectual Property</a:t>
            </a:r>
          </a:p>
          <a:p>
            <a:pPr lvl="1" eaLnBrk="1" hangingPunct="1"/>
            <a:r>
              <a:rPr lang="en-US" altLang="en-US" dirty="0">
                <a:latin typeface="Times New Roman" panose="02020603050405020304" pitchFamily="18" charset="0"/>
              </a:rPr>
              <a:t>Is any product of human intellect that is intangible but has value in the marketplace.</a:t>
            </a:r>
          </a:p>
          <a:p>
            <a:pPr lvl="1" eaLnBrk="1" hangingPunct="1"/>
            <a:r>
              <a:rPr lang="en-US" altLang="en-US" dirty="0">
                <a:latin typeface="Times New Roman" panose="02020603050405020304" pitchFamily="18" charset="0"/>
              </a:rPr>
              <a:t>It is called “intellectual” property because it is the product of human imagination, creativity, and inventiveness.</a:t>
            </a:r>
          </a:p>
          <a:p>
            <a:pPr eaLnBrk="1" hangingPunct="1"/>
            <a:r>
              <a:rPr lang="en-US" altLang="en-US" dirty="0">
                <a:latin typeface="Times New Roman" panose="02020603050405020304" pitchFamily="18" charset="0"/>
              </a:rPr>
              <a:t>Importance</a:t>
            </a:r>
          </a:p>
          <a:p>
            <a:pPr lvl="1" eaLnBrk="1" hangingPunct="1"/>
            <a:r>
              <a:rPr lang="en-US" altLang="en-US" dirty="0">
                <a:latin typeface="Times New Roman" panose="02020603050405020304" pitchFamily="18" charset="0"/>
              </a:rPr>
              <a:t>Traditionally, businesses have thought of their physical assets, such as land, buildings, and equipment as the most important.</a:t>
            </a:r>
          </a:p>
          <a:p>
            <a:pPr lvl="1" eaLnBrk="1" hangingPunct="1"/>
            <a:r>
              <a:rPr lang="en-US" altLang="en-US" dirty="0">
                <a:latin typeface="Times New Roman" panose="02020603050405020304" pitchFamily="18" charset="0"/>
              </a:rPr>
              <a:t>Increasingly, however, a company’s intellectual assets are the most important.</a:t>
            </a:r>
          </a:p>
        </p:txBody>
      </p:sp>
      <p:sp>
        <p:nvSpPr>
          <p:cNvPr id="7172" name="Line 4">
            <a:extLst>
              <a:ext uri="{FF2B5EF4-FFF2-40B4-BE49-F238E27FC236}">
                <a16:creationId xmlns:a16="http://schemas.microsoft.com/office/drawing/2014/main" id="{9A810012-5A2B-4AA6-B45B-F27CF03ABCA1}"/>
              </a:ext>
            </a:extLst>
          </p:cNvPr>
          <p:cNvSpPr>
            <a:spLocks noChangeShapeType="1"/>
          </p:cNvSpPr>
          <p:nvPr/>
        </p:nvSpPr>
        <p:spPr bwMode="auto">
          <a:xfrm>
            <a:off x="1524000" y="1676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7173" name="Footer Placeholder 5">
            <a:extLst>
              <a:ext uri="{FF2B5EF4-FFF2-40B4-BE49-F238E27FC236}">
                <a16:creationId xmlns:a16="http://schemas.microsoft.com/office/drawing/2014/main" id="{C9EA2042-79A8-449E-B4C1-8575CB63C25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7174" name="Slide Number Placeholder 7">
            <a:extLst>
              <a:ext uri="{FF2B5EF4-FFF2-40B4-BE49-F238E27FC236}">
                <a16:creationId xmlns:a16="http://schemas.microsoft.com/office/drawing/2014/main" id="{D2F249A7-BC3C-47EB-83F5-6FF6ECA46D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6B727105-4177-4D29-9842-F951873FCA79}" type="slidenum">
              <a:rPr lang="en-US" altLang="en-US" sz="1400"/>
              <a:pPr>
                <a:spcBef>
                  <a:spcPct val="0"/>
                </a:spcBef>
                <a:buFontTx/>
                <a:buNone/>
              </a:pPr>
              <a:t>4</a:t>
            </a:fld>
            <a:endParaRPr lang="en-US"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2B7EF43-05EA-425F-8AA9-F3FA9FBEAF18}"/>
              </a:ext>
            </a:extLst>
          </p:cNvPr>
          <p:cNvSpPr>
            <a:spLocks noGrp="1" noChangeArrowheads="1"/>
          </p:cNvSpPr>
          <p:nvPr>
            <p:ph type="title"/>
          </p:nvPr>
        </p:nvSpPr>
        <p:spPr>
          <a:xfrm>
            <a:off x="2057400" y="865094"/>
            <a:ext cx="8229600" cy="1143000"/>
          </a:xfrm>
        </p:spPr>
        <p:txBody>
          <a:bodyPr>
            <a:normAutofit fontScale="90000"/>
          </a:bodyPr>
          <a:lstStyle/>
          <a:p>
            <a:pPr eaLnBrk="1" hangingPunct="1"/>
            <a:r>
              <a:rPr lang="en-US" altLang="en-US" sz="3600" dirty="0">
                <a:latin typeface="Times New Roman" panose="02020603050405020304" pitchFamily="18" charset="0"/>
              </a:rPr>
              <a:t>Common Mistakes Firms Make in Regard to Protecting Their Intellectual Property</a:t>
            </a:r>
            <a:br>
              <a:rPr lang="en-US" altLang="en-US" sz="3600" dirty="0">
                <a:latin typeface="Times New Roman" panose="02020603050405020304" pitchFamily="18" charset="0"/>
              </a:rPr>
            </a:br>
            <a:endParaRPr lang="en-US" altLang="en-US" sz="3600" dirty="0">
              <a:latin typeface="Times New Roman" panose="02020603050405020304" pitchFamily="18" charset="0"/>
            </a:endParaRPr>
          </a:p>
        </p:txBody>
      </p:sp>
      <p:sp>
        <p:nvSpPr>
          <p:cNvPr id="8195" name="Line 4">
            <a:extLst>
              <a:ext uri="{FF2B5EF4-FFF2-40B4-BE49-F238E27FC236}">
                <a16:creationId xmlns:a16="http://schemas.microsoft.com/office/drawing/2014/main" id="{620444C6-C6EF-40C3-8045-4B1CD3BB12B2}"/>
              </a:ext>
            </a:extLst>
          </p:cNvPr>
          <p:cNvSpPr>
            <a:spLocks noChangeShapeType="1"/>
          </p:cNvSpPr>
          <p:nvPr/>
        </p:nvSpPr>
        <p:spPr bwMode="auto">
          <a:xfrm>
            <a:off x="1524000" y="1712258"/>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8196" name="Rectangle 9">
            <a:extLst>
              <a:ext uri="{FF2B5EF4-FFF2-40B4-BE49-F238E27FC236}">
                <a16:creationId xmlns:a16="http://schemas.microsoft.com/office/drawing/2014/main" id="{DEC88537-7E0D-4F60-A98D-57ED34D70391}"/>
              </a:ext>
            </a:extLst>
          </p:cNvPr>
          <p:cNvSpPr>
            <a:spLocks noChangeArrowheads="1"/>
          </p:cNvSpPr>
          <p:nvPr/>
        </p:nvSpPr>
        <p:spPr bwMode="auto">
          <a:xfrm>
            <a:off x="2057400" y="1905000"/>
            <a:ext cx="3352800" cy="1905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Not properly identifying</a:t>
            </a:r>
          </a:p>
          <a:p>
            <a:pPr algn="ctr" eaLnBrk="1" hangingPunct="1">
              <a:spcBef>
                <a:spcPct val="0"/>
              </a:spcBef>
              <a:buFontTx/>
              <a:buNone/>
            </a:pPr>
            <a:r>
              <a:rPr lang="en-US" altLang="en-US" sz="2400">
                <a:latin typeface="Times New Roman" panose="02020603050405020304" pitchFamily="18" charset="0"/>
              </a:rPr>
              <a:t>all of their</a:t>
            </a:r>
          </a:p>
          <a:p>
            <a:pPr algn="ctr" eaLnBrk="1" hangingPunct="1">
              <a:spcBef>
                <a:spcPct val="0"/>
              </a:spcBef>
              <a:buFontTx/>
              <a:buNone/>
            </a:pPr>
            <a:r>
              <a:rPr lang="en-US" altLang="en-US" sz="2400">
                <a:latin typeface="Times New Roman" panose="02020603050405020304" pitchFamily="18" charset="0"/>
              </a:rPr>
              <a:t>intellectual property.</a:t>
            </a:r>
          </a:p>
        </p:txBody>
      </p:sp>
      <p:sp>
        <p:nvSpPr>
          <p:cNvPr id="8197" name="Rectangle 9">
            <a:extLst>
              <a:ext uri="{FF2B5EF4-FFF2-40B4-BE49-F238E27FC236}">
                <a16:creationId xmlns:a16="http://schemas.microsoft.com/office/drawing/2014/main" id="{6337D459-F9FA-4AB5-A844-44256C0DCB39}"/>
              </a:ext>
            </a:extLst>
          </p:cNvPr>
          <p:cNvSpPr>
            <a:spLocks noChangeArrowheads="1"/>
          </p:cNvSpPr>
          <p:nvPr/>
        </p:nvSpPr>
        <p:spPr bwMode="auto">
          <a:xfrm>
            <a:off x="2057400" y="4191000"/>
            <a:ext cx="3352800" cy="1905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Not legally protecting the</a:t>
            </a:r>
          </a:p>
          <a:p>
            <a:pPr algn="ctr" eaLnBrk="1" hangingPunct="1">
              <a:spcBef>
                <a:spcPct val="0"/>
              </a:spcBef>
              <a:buFontTx/>
              <a:buNone/>
            </a:pPr>
            <a:r>
              <a:rPr lang="en-US" altLang="en-US" sz="2400">
                <a:latin typeface="Times New Roman" panose="02020603050405020304" pitchFamily="18" charset="0"/>
              </a:rPr>
              <a:t>intellectual property</a:t>
            </a:r>
          </a:p>
          <a:p>
            <a:pPr algn="ctr" eaLnBrk="1" hangingPunct="1">
              <a:spcBef>
                <a:spcPct val="0"/>
              </a:spcBef>
              <a:buFontTx/>
              <a:buNone/>
            </a:pPr>
            <a:r>
              <a:rPr lang="en-US" altLang="en-US" sz="2400">
                <a:latin typeface="Times New Roman" panose="02020603050405020304" pitchFamily="18" charset="0"/>
              </a:rPr>
              <a:t>that needs protecting.</a:t>
            </a:r>
          </a:p>
        </p:txBody>
      </p:sp>
      <p:sp>
        <p:nvSpPr>
          <p:cNvPr id="8198" name="Rectangle 9">
            <a:extLst>
              <a:ext uri="{FF2B5EF4-FFF2-40B4-BE49-F238E27FC236}">
                <a16:creationId xmlns:a16="http://schemas.microsoft.com/office/drawing/2014/main" id="{AB614A74-C4C7-4350-8342-D2EBE48556E6}"/>
              </a:ext>
            </a:extLst>
          </p:cNvPr>
          <p:cNvSpPr>
            <a:spLocks noChangeArrowheads="1"/>
          </p:cNvSpPr>
          <p:nvPr/>
        </p:nvSpPr>
        <p:spPr bwMode="auto">
          <a:xfrm>
            <a:off x="6172200" y="1905000"/>
            <a:ext cx="3352800" cy="1905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Not fully recognizing </a:t>
            </a:r>
          </a:p>
          <a:p>
            <a:pPr algn="ctr" eaLnBrk="1" hangingPunct="1">
              <a:spcBef>
                <a:spcPct val="0"/>
              </a:spcBef>
              <a:buFontTx/>
              <a:buNone/>
            </a:pPr>
            <a:r>
              <a:rPr lang="en-US" altLang="en-US" sz="2400">
                <a:latin typeface="Times New Roman" panose="02020603050405020304" pitchFamily="18" charset="0"/>
              </a:rPr>
              <a:t>the value of their</a:t>
            </a:r>
          </a:p>
          <a:p>
            <a:pPr algn="ctr" eaLnBrk="1" hangingPunct="1">
              <a:spcBef>
                <a:spcPct val="0"/>
              </a:spcBef>
              <a:buFontTx/>
              <a:buNone/>
            </a:pPr>
            <a:r>
              <a:rPr lang="en-US" altLang="en-US" sz="2400">
                <a:latin typeface="Times New Roman" panose="02020603050405020304" pitchFamily="18" charset="0"/>
              </a:rPr>
              <a:t>intellectual property.</a:t>
            </a:r>
          </a:p>
        </p:txBody>
      </p:sp>
      <p:sp>
        <p:nvSpPr>
          <p:cNvPr id="8199" name="Rectangle 9">
            <a:extLst>
              <a:ext uri="{FF2B5EF4-FFF2-40B4-BE49-F238E27FC236}">
                <a16:creationId xmlns:a16="http://schemas.microsoft.com/office/drawing/2014/main" id="{2C318768-9290-4F11-9606-93A7DA68803D}"/>
              </a:ext>
            </a:extLst>
          </p:cNvPr>
          <p:cNvSpPr>
            <a:spLocks noChangeArrowheads="1"/>
          </p:cNvSpPr>
          <p:nvPr/>
        </p:nvSpPr>
        <p:spPr bwMode="auto">
          <a:xfrm>
            <a:off x="6172200" y="4191000"/>
            <a:ext cx="3352800" cy="1905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Not using their</a:t>
            </a:r>
          </a:p>
          <a:p>
            <a:pPr algn="ctr" eaLnBrk="1" hangingPunct="1">
              <a:spcBef>
                <a:spcPct val="0"/>
              </a:spcBef>
              <a:buFontTx/>
              <a:buNone/>
            </a:pPr>
            <a:r>
              <a:rPr lang="en-US" altLang="en-US" sz="2400">
                <a:latin typeface="Times New Roman" panose="02020603050405020304" pitchFamily="18" charset="0"/>
              </a:rPr>
              <a:t>intellectual property as</a:t>
            </a:r>
          </a:p>
          <a:p>
            <a:pPr algn="ctr" eaLnBrk="1" hangingPunct="1">
              <a:spcBef>
                <a:spcPct val="0"/>
              </a:spcBef>
              <a:buFontTx/>
              <a:buNone/>
            </a:pPr>
            <a:r>
              <a:rPr lang="en-US" altLang="en-US" sz="2400">
                <a:latin typeface="Times New Roman" panose="02020603050405020304" pitchFamily="18" charset="0"/>
              </a:rPr>
              <a:t>part of their overall</a:t>
            </a:r>
          </a:p>
          <a:p>
            <a:pPr algn="ctr" eaLnBrk="1" hangingPunct="1">
              <a:spcBef>
                <a:spcPct val="0"/>
              </a:spcBef>
              <a:buFontTx/>
              <a:buNone/>
            </a:pPr>
            <a:r>
              <a:rPr lang="en-US" altLang="en-US" sz="2400">
                <a:latin typeface="Times New Roman" panose="02020603050405020304" pitchFamily="18" charset="0"/>
              </a:rPr>
              <a:t>plan for success.</a:t>
            </a:r>
          </a:p>
        </p:txBody>
      </p:sp>
      <p:sp>
        <p:nvSpPr>
          <p:cNvPr id="8201" name="Slide Number Placeholder 10">
            <a:extLst>
              <a:ext uri="{FF2B5EF4-FFF2-40B4-BE49-F238E27FC236}">
                <a16:creationId xmlns:a16="http://schemas.microsoft.com/office/drawing/2014/main" id="{366A9A2C-3F8B-4198-A0DD-A4DBEF0B62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5D4F0F85-A8C9-44B2-940D-B9EC0B45FCF2}" type="slidenum">
              <a:rPr lang="en-US" altLang="en-US" sz="1400"/>
              <a:pPr>
                <a:spcBef>
                  <a:spcPct val="0"/>
                </a:spcBef>
                <a:buFontTx/>
                <a:buNone/>
              </a:pPr>
              <a:t>5</a:t>
            </a:fld>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E256C95-EE3D-4D81-8ED5-792E94287D13}"/>
              </a:ext>
            </a:extLst>
          </p:cNvPr>
          <p:cNvSpPr>
            <a:spLocks noGrp="1" noChangeArrowheads="1"/>
          </p:cNvSpPr>
          <p:nvPr>
            <p:ph type="title"/>
          </p:nvPr>
        </p:nvSpPr>
        <p:spPr>
          <a:xfrm>
            <a:off x="1981200" y="443287"/>
            <a:ext cx="8229600" cy="1143000"/>
          </a:xfrm>
        </p:spPr>
        <p:txBody>
          <a:bodyPr/>
          <a:lstStyle/>
          <a:p>
            <a:pPr eaLnBrk="1" hangingPunct="1"/>
            <a:r>
              <a:rPr lang="en-US" altLang="en-US" sz="3600" dirty="0">
                <a:latin typeface="Times New Roman" panose="02020603050405020304" pitchFamily="18" charset="0"/>
              </a:rPr>
              <a:t>Determining What Intellectual </a:t>
            </a:r>
            <a:br>
              <a:rPr lang="en-US" altLang="en-US" sz="3600" dirty="0">
                <a:latin typeface="Times New Roman" panose="02020603050405020304" pitchFamily="18" charset="0"/>
              </a:rPr>
            </a:br>
            <a:r>
              <a:rPr lang="en-US" altLang="en-US" sz="3600" dirty="0">
                <a:latin typeface="Times New Roman" panose="02020603050405020304" pitchFamily="18" charset="0"/>
              </a:rPr>
              <a:t>Property to Legally Protect</a:t>
            </a:r>
          </a:p>
        </p:txBody>
      </p:sp>
      <p:sp>
        <p:nvSpPr>
          <p:cNvPr id="9219" name="Line 4">
            <a:extLst>
              <a:ext uri="{FF2B5EF4-FFF2-40B4-BE49-F238E27FC236}">
                <a16:creationId xmlns:a16="http://schemas.microsoft.com/office/drawing/2014/main" id="{09F94482-CC60-41F5-9720-6BEF5DF9EC52}"/>
              </a:ext>
            </a:extLst>
          </p:cNvPr>
          <p:cNvSpPr>
            <a:spLocks noChangeShapeType="1"/>
          </p:cNvSpPr>
          <p:nvPr/>
        </p:nvSpPr>
        <p:spPr bwMode="auto">
          <a:xfrm>
            <a:off x="1524000" y="151951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dirty="0"/>
          </a:p>
        </p:txBody>
      </p:sp>
      <p:sp>
        <p:nvSpPr>
          <p:cNvPr id="9220" name="Rectangle 5">
            <a:extLst>
              <a:ext uri="{FF2B5EF4-FFF2-40B4-BE49-F238E27FC236}">
                <a16:creationId xmlns:a16="http://schemas.microsoft.com/office/drawing/2014/main" id="{1FA8A0F9-D459-48C0-9889-A2FE83A12726}"/>
              </a:ext>
            </a:extLst>
          </p:cNvPr>
          <p:cNvSpPr>
            <a:spLocks noChangeArrowheads="1"/>
          </p:cNvSpPr>
          <p:nvPr/>
        </p:nvSpPr>
        <p:spPr bwMode="auto">
          <a:xfrm>
            <a:off x="2133600" y="1752600"/>
            <a:ext cx="3429000" cy="4191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9221" name="Rectangle 5">
            <a:extLst>
              <a:ext uri="{FF2B5EF4-FFF2-40B4-BE49-F238E27FC236}">
                <a16:creationId xmlns:a16="http://schemas.microsoft.com/office/drawing/2014/main" id="{B45ECF22-FC0D-43C0-BB16-2DDFB0C5D7A2}"/>
              </a:ext>
            </a:extLst>
          </p:cNvPr>
          <p:cNvSpPr>
            <a:spLocks noChangeArrowheads="1"/>
          </p:cNvSpPr>
          <p:nvPr/>
        </p:nvSpPr>
        <p:spPr bwMode="auto">
          <a:xfrm>
            <a:off x="6477000" y="1752600"/>
            <a:ext cx="3429000" cy="4191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cxnSp>
        <p:nvCxnSpPr>
          <p:cNvPr id="16" name="Straight Connector 15">
            <a:extLst>
              <a:ext uri="{FF2B5EF4-FFF2-40B4-BE49-F238E27FC236}">
                <a16:creationId xmlns:a16="http://schemas.microsoft.com/office/drawing/2014/main" id="{AECB10D9-039A-4460-B278-DEA37A1CEA35}"/>
              </a:ext>
            </a:extLst>
          </p:cNvPr>
          <p:cNvCxnSpPr/>
          <p:nvPr/>
        </p:nvCxnSpPr>
        <p:spPr>
          <a:xfrm>
            <a:off x="2133600" y="2438400"/>
            <a:ext cx="3429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187CAA-6ECB-40D1-A6EB-795B219F94C1}"/>
              </a:ext>
            </a:extLst>
          </p:cNvPr>
          <p:cNvCxnSpPr/>
          <p:nvPr/>
        </p:nvCxnSpPr>
        <p:spPr>
          <a:xfrm>
            <a:off x="6477000" y="2438400"/>
            <a:ext cx="3429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24" name="TextBox 15">
            <a:extLst>
              <a:ext uri="{FF2B5EF4-FFF2-40B4-BE49-F238E27FC236}">
                <a16:creationId xmlns:a16="http://schemas.microsoft.com/office/drawing/2014/main" id="{47B02BD3-FB78-456E-923A-7B2BCEA92798}"/>
              </a:ext>
            </a:extLst>
          </p:cNvPr>
          <p:cNvSpPr txBox="1">
            <a:spLocks noChangeArrowheads="1"/>
          </p:cNvSpPr>
          <p:nvPr/>
        </p:nvSpPr>
        <p:spPr bwMode="auto">
          <a:xfrm>
            <a:off x="2209800" y="182880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Criteria 1</a:t>
            </a:r>
          </a:p>
        </p:txBody>
      </p:sp>
      <p:sp>
        <p:nvSpPr>
          <p:cNvPr id="9225" name="TextBox 16">
            <a:extLst>
              <a:ext uri="{FF2B5EF4-FFF2-40B4-BE49-F238E27FC236}">
                <a16:creationId xmlns:a16="http://schemas.microsoft.com/office/drawing/2014/main" id="{391AF3AF-A663-4820-8E4D-8A4DCF2F1C16}"/>
              </a:ext>
            </a:extLst>
          </p:cNvPr>
          <p:cNvSpPr txBox="1">
            <a:spLocks noChangeArrowheads="1"/>
          </p:cNvSpPr>
          <p:nvPr/>
        </p:nvSpPr>
        <p:spPr bwMode="auto">
          <a:xfrm>
            <a:off x="6553200" y="190500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Criteria 2</a:t>
            </a:r>
          </a:p>
        </p:txBody>
      </p:sp>
      <p:sp>
        <p:nvSpPr>
          <p:cNvPr id="9226" name="TextBox 17">
            <a:extLst>
              <a:ext uri="{FF2B5EF4-FFF2-40B4-BE49-F238E27FC236}">
                <a16:creationId xmlns:a16="http://schemas.microsoft.com/office/drawing/2014/main" id="{67E73997-0014-4D33-B1EC-F7F8873433E9}"/>
              </a:ext>
            </a:extLst>
          </p:cNvPr>
          <p:cNvSpPr txBox="1">
            <a:spLocks noChangeArrowheads="1"/>
          </p:cNvSpPr>
          <p:nvPr/>
        </p:nvSpPr>
        <p:spPr bwMode="auto">
          <a:xfrm>
            <a:off x="2286000" y="2667000"/>
            <a:ext cx="3124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Determine whether the intellectual property in question is directly related to the firm’s competitive advantage.</a:t>
            </a:r>
          </a:p>
        </p:txBody>
      </p:sp>
      <p:sp>
        <p:nvSpPr>
          <p:cNvPr id="9227" name="TextBox 18">
            <a:extLst>
              <a:ext uri="{FF2B5EF4-FFF2-40B4-BE49-F238E27FC236}">
                <a16:creationId xmlns:a16="http://schemas.microsoft.com/office/drawing/2014/main" id="{0D910D6E-46FB-4F26-B59A-1E52137488EC}"/>
              </a:ext>
            </a:extLst>
          </p:cNvPr>
          <p:cNvSpPr txBox="1">
            <a:spLocks noChangeArrowheads="1"/>
          </p:cNvSpPr>
          <p:nvPr/>
        </p:nvSpPr>
        <p:spPr bwMode="auto">
          <a:xfrm>
            <a:off x="6553200" y="2667000"/>
            <a:ext cx="3124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Decide whether the intellectual property in question has value in the marketplace. </a:t>
            </a:r>
          </a:p>
        </p:txBody>
      </p:sp>
      <p:sp>
        <p:nvSpPr>
          <p:cNvPr id="9228" name="Footer Placeholder 12">
            <a:extLst>
              <a:ext uri="{FF2B5EF4-FFF2-40B4-BE49-F238E27FC236}">
                <a16:creationId xmlns:a16="http://schemas.microsoft.com/office/drawing/2014/main" id="{D0654AED-5828-45E0-A44C-6F85C25AA00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9229" name="Slide Number Placeholder 14">
            <a:extLst>
              <a:ext uri="{FF2B5EF4-FFF2-40B4-BE49-F238E27FC236}">
                <a16:creationId xmlns:a16="http://schemas.microsoft.com/office/drawing/2014/main" id="{F6C18578-98AB-46F4-B5CA-807C5F6BF6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8E24CA7F-E9C1-4FD5-9223-D6AF0FB30944}" type="slidenum">
              <a:rPr lang="en-US" altLang="en-US" sz="1400"/>
              <a:pPr>
                <a:spcBef>
                  <a:spcPct val="0"/>
                </a:spcBef>
                <a:buFontTx/>
                <a:buNone/>
              </a:pPr>
              <a:t>6</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4A5907-740C-4A78-9181-4885D008CCF6}"/>
              </a:ext>
            </a:extLst>
          </p:cNvPr>
          <p:cNvSpPr>
            <a:spLocks noGrp="1" noChangeArrowheads="1"/>
          </p:cNvSpPr>
          <p:nvPr>
            <p:ph type="title"/>
          </p:nvPr>
        </p:nvSpPr>
        <p:spPr>
          <a:xfrm>
            <a:off x="1143000" y="699247"/>
            <a:ext cx="10488706" cy="1143000"/>
          </a:xfrm>
        </p:spPr>
        <p:txBody>
          <a:bodyPr/>
          <a:lstStyle/>
          <a:p>
            <a:pPr algn="ctr" eaLnBrk="1" hangingPunct="1"/>
            <a:r>
              <a:rPr lang="en-US" altLang="en-US" sz="3600" dirty="0">
                <a:latin typeface="Times New Roman" panose="02020603050405020304" pitchFamily="18" charset="0"/>
              </a:rPr>
              <a:t>The Four Key Forms of </a:t>
            </a:r>
            <a:br>
              <a:rPr lang="en-US" altLang="en-US" sz="3600" dirty="0">
                <a:latin typeface="Times New Roman" panose="02020603050405020304" pitchFamily="18" charset="0"/>
              </a:rPr>
            </a:br>
            <a:r>
              <a:rPr lang="en-US" altLang="en-US" sz="3600" dirty="0">
                <a:latin typeface="Times New Roman" panose="02020603050405020304" pitchFamily="18" charset="0"/>
              </a:rPr>
              <a:t>Intellectual Property</a:t>
            </a:r>
          </a:p>
        </p:txBody>
      </p:sp>
      <p:sp>
        <p:nvSpPr>
          <p:cNvPr id="10243" name="Line 3">
            <a:extLst>
              <a:ext uri="{FF2B5EF4-FFF2-40B4-BE49-F238E27FC236}">
                <a16:creationId xmlns:a16="http://schemas.microsoft.com/office/drawing/2014/main" id="{6E91E49D-25C9-452E-8584-489942BB4F0D}"/>
              </a:ext>
            </a:extLst>
          </p:cNvPr>
          <p:cNvSpPr>
            <a:spLocks noChangeShapeType="1"/>
          </p:cNvSpPr>
          <p:nvPr/>
        </p:nvSpPr>
        <p:spPr bwMode="auto">
          <a:xfrm>
            <a:off x="1568824" y="184224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0244" name="Rectangle 4">
            <a:extLst>
              <a:ext uri="{FF2B5EF4-FFF2-40B4-BE49-F238E27FC236}">
                <a16:creationId xmlns:a16="http://schemas.microsoft.com/office/drawing/2014/main" id="{F71B371D-1D93-4701-B8AD-F5C814A35C4C}"/>
              </a:ext>
            </a:extLst>
          </p:cNvPr>
          <p:cNvSpPr>
            <a:spLocks noChangeArrowheads="1"/>
          </p:cNvSpPr>
          <p:nvPr/>
        </p:nvSpPr>
        <p:spPr bwMode="auto">
          <a:xfrm>
            <a:off x="2362200" y="2133600"/>
            <a:ext cx="2971800" cy="914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Patents</a:t>
            </a:r>
          </a:p>
        </p:txBody>
      </p:sp>
      <p:sp>
        <p:nvSpPr>
          <p:cNvPr id="10245" name="Rectangle 5">
            <a:extLst>
              <a:ext uri="{FF2B5EF4-FFF2-40B4-BE49-F238E27FC236}">
                <a16:creationId xmlns:a16="http://schemas.microsoft.com/office/drawing/2014/main" id="{3289822E-66BB-4079-A9A8-49AB6907B3E9}"/>
              </a:ext>
            </a:extLst>
          </p:cNvPr>
          <p:cNvSpPr>
            <a:spLocks noChangeArrowheads="1"/>
          </p:cNvSpPr>
          <p:nvPr/>
        </p:nvSpPr>
        <p:spPr bwMode="auto">
          <a:xfrm>
            <a:off x="2362200" y="4114800"/>
            <a:ext cx="2971800" cy="914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Copyrights</a:t>
            </a:r>
          </a:p>
        </p:txBody>
      </p:sp>
      <p:sp>
        <p:nvSpPr>
          <p:cNvPr id="10246" name="Rectangle 6">
            <a:extLst>
              <a:ext uri="{FF2B5EF4-FFF2-40B4-BE49-F238E27FC236}">
                <a16:creationId xmlns:a16="http://schemas.microsoft.com/office/drawing/2014/main" id="{A31D0D00-02AB-437E-B70E-BB24F9864B52}"/>
              </a:ext>
            </a:extLst>
          </p:cNvPr>
          <p:cNvSpPr>
            <a:spLocks noChangeArrowheads="1"/>
          </p:cNvSpPr>
          <p:nvPr/>
        </p:nvSpPr>
        <p:spPr bwMode="auto">
          <a:xfrm>
            <a:off x="6553200" y="2133600"/>
            <a:ext cx="2971800" cy="914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Trademarks</a:t>
            </a:r>
          </a:p>
        </p:txBody>
      </p:sp>
      <p:sp>
        <p:nvSpPr>
          <p:cNvPr id="10247" name="Rectangle 7">
            <a:extLst>
              <a:ext uri="{FF2B5EF4-FFF2-40B4-BE49-F238E27FC236}">
                <a16:creationId xmlns:a16="http://schemas.microsoft.com/office/drawing/2014/main" id="{DC64D251-DE2B-49CF-A706-7F2BAAC8E9E1}"/>
              </a:ext>
            </a:extLst>
          </p:cNvPr>
          <p:cNvSpPr>
            <a:spLocks noChangeArrowheads="1"/>
          </p:cNvSpPr>
          <p:nvPr/>
        </p:nvSpPr>
        <p:spPr bwMode="auto">
          <a:xfrm>
            <a:off x="6553200" y="4114800"/>
            <a:ext cx="2971800" cy="914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400">
                <a:latin typeface="Times New Roman" panose="02020603050405020304" pitchFamily="18" charset="0"/>
              </a:rPr>
              <a:t>Trade Secrets</a:t>
            </a:r>
          </a:p>
        </p:txBody>
      </p:sp>
      <p:sp>
        <p:nvSpPr>
          <p:cNvPr id="10249" name="Slide Number Placeholder 10">
            <a:extLst>
              <a:ext uri="{FF2B5EF4-FFF2-40B4-BE49-F238E27FC236}">
                <a16:creationId xmlns:a16="http://schemas.microsoft.com/office/drawing/2014/main" id="{80A2114F-331D-4377-B495-28BF3206A3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169076F6-CBFB-481F-8D8F-35B02D3B60FE}" type="slidenum">
              <a:rPr lang="en-US" altLang="en-US" sz="1400"/>
              <a:pPr>
                <a:spcBef>
                  <a:spcPct val="0"/>
                </a:spcBef>
                <a:buFontTx/>
                <a:buNone/>
              </a:pPr>
              <a:t>7</a:t>
            </a:fld>
            <a:endParaRPr lang="en-US"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8DDC022-CF31-4D50-A056-A992F6F3ECA5}"/>
              </a:ext>
            </a:extLst>
          </p:cNvPr>
          <p:cNvSpPr>
            <a:spLocks noGrp="1" noChangeArrowheads="1"/>
          </p:cNvSpPr>
          <p:nvPr>
            <p:ph type="title"/>
          </p:nvPr>
        </p:nvSpPr>
        <p:spPr>
          <a:xfrm>
            <a:off x="1981200" y="488576"/>
            <a:ext cx="8229600" cy="1143000"/>
          </a:xfrm>
        </p:spPr>
        <p:txBody>
          <a:bodyPr/>
          <a:lstStyle/>
          <a:p>
            <a:pPr eaLnBrk="1" hangingPunct="1"/>
            <a:r>
              <a:rPr lang="en-US" altLang="en-US" sz="3600" dirty="0">
                <a:latin typeface="Times New Roman" panose="02020603050405020304" pitchFamily="18" charset="0"/>
              </a:rPr>
              <a:t>Patents</a:t>
            </a:r>
          </a:p>
        </p:txBody>
      </p:sp>
      <p:sp>
        <p:nvSpPr>
          <p:cNvPr id="11267" name="Rectangle 3">
            <a:extLst>
              <a:ext uri="{FF2B5EF4-FFF2-40B4-BE49-F238E27FC236}">
                <a16:creationId xmlns:a16="http://schemas.microsoft.com/office/drawing/2014/main" id="{42BED078-FBB1-4A0B-978A-E21FDEE3BC59}"/>
              </a:ext>
            </a:extLst>
          </p:cNvPr>
          <p:cNvSpPr>
            <a:spLocks noGrp="1" noChangeArrowheads="1"/>
          </p:cNvSpPr>
          <p:nvPr>
            <p:ph type="body" idx="1"/>
          </p:nvPr>
        </p:nvSpPr>
        <p:spPr>
          <a:xfrm>
            <a:off x="1981200" y="1524001"/>
            <a:ext cx="8229600" cy="4525963"/>
          </a:xfrm>
        </p:spPr>
        <p:txBody>
          <a:bodyPr/>
          <a:lstStyle/>
          <a:p>
            <a:pPr eaLnBrk="1" hangingPunct="1"/>
            <a:r>
              <a:rPr lang="en-US" altLang="en-US" dirty="0">
                <a:latin typeface="Times New Roman" panose="02020603050405020304" pitchFamily="18" charset="0"/>
              </a:rPr>
              <a:t>Patents</a:t>
            </a:r>
          </a:p>
          <a:p>
            <a:pPr lvl="1" eaLnBrk="1" hangingPunct="1"/>
            <a:r>
              <a:rPr lang="en-US" altLang="en-US" dirty="0">
                <a:latin typeface="Times New Roman" panose="02020603050405020304" pitchFamily="18" charset="0"/>
              </a:rPr>
              <a:t>A patent is a grant from the federal government conferring the rights to exclude others from making, selling, or using an invention for the term of the patent. </a:t>
            </a:r>
          </a:p>
          <a:p>
            <a:pPr lvl="1" eaLnBrk="1" hangingPunct="1"/>
            <a:r>
              <a:rPr lang="en-US" altLang="en-US" dirty="0">
                <a:latin typeface="Times New Roman" panose="02020603050405020304" pitchFamily="18" charset="0"/>
              </a:rPr>
              <a:t>There is increasing interest in patents.</a:t>
            </a:r>
          </a:p>
          <a:p>
            <a:pPr lvl="2" eaLnBrk="1" hangingPunct="1"/>
            <a:r>
              <a:rPr lang="en-US" altLang="en-US" dirty="0">
                <a:latin typeface="Times New Roman" panose="02020603050405020304" pitchFamily="18" charset="0"/>
              </a:rPr>
              <a:t>Since Patent #1 was granted in 1790, the U.S. Patent &amp; Trademark Office has granted over six million patents.</a:t>
            </a:r>
          </a:p>
          <a:p>
            <a:pPr lvl="2" eaLnBrk="1" hangingPunct="1"/>
            <a:r>
              <a:rPr lang="en-US" altLang="en-US" dirty="0">
                <a:latin typeface="Times New Roman" panose="02020603050405020304" pitchFamily="18" charset="0"/>
              </a:rPr>
              <a:t>The patent office is strained.  It now takes an average of 29.1 months from the date of first filing to receive a U.S. patent.</a:t>
            </a:r>
          </a:p>
        </p:txBody>
      </p:sp>
      <p:sp>
        <p:nvSpPr>
          <p:cNvPr id="11268" name="Line 4">
            <a:extLst>
              <a:ext uri="{FF2B5EF4-FFF2-40B4-BE49-F238E27FC236}">
                <a16:creationId xmlns:a16="http://schemas.microsoft.com/office/drawing/2014/main" id="{D6F630A9-FFD0-4153-B91F-79CE63565C9F}"/>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1270" name="Slide Number Placeholder 7">
            <a:extLst>
              <a:ext uri="{FF2B5EF4-FFF2-40B4-BE49-F238E27FC236}">
                <a16:creationId xmlns:a16="http://schemas.microsoft.com/office/drawing/2014/main" id="{21C41281-C1BD-4397-8CC0-3C9177790C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12-</a:t>
            </a:r>
            <a:fld id="{9E7E0786-5A74-4BBA-9BD3-659B47D1B262}" type="slidenum">
              <a:rPr lang="en-US" altLang="en-US" sz="1400"/>
              <a:pPr>
                <a:spcBef>
                  <a:spcPct val="0"/>
                </a:spcBef>
                <a:buFontTx/>
                <a:buNone/>
              </a:pPr>
              <a:t>8</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B802749-777D-486C-B871-0DA8F3EDA063}"/>
              </a:ext>
            </a:extLst>
          </p:cNvPr>
          <p:cNvSpPr>
            <a:spLocks noGrp="1" noChangeArrowheads="1"/>
          </p:cNvSpPr>
          <p:nvPr>
            <p:ph type="title"/>
          </p:nvPr>
        </p:nvSpPr>
        <p:spPr/>
        <p:txBody>
          <a:bodyPr/>
          <a:lstStyle/>
          <a:p>
            <a:pPr eaLnBrk="1" hangingPunct="1"/>
            <a:r>
              <a:rPr lang="en-US" altLang="en-GH" sz="3600" dirty="0">
                <a:latin typeface="Times New Roman" panose="02020603050405020304" pitchFamily="18" charset="0"/>
              </a:rPr>
              <a:t>Patents</a:t>
            </a:r>
          </a:p>
        </p:txBody>
      </p:sp>
      <p:sp>
        <p:nvSpPr>
          <p:cNvPr id="9219" name="Rectangle 3">
            <a:extLst>
              <a:ext uri="{FF2B5EF4-FFF2-40B4-BE49-F238E27FC236}">
                <a16:creationId xmlns:a16="http://schemas.microsoft.com/office/drawing/2014/main" id="{18100827-65B1-475F-871B-954E93E24E77}"/>
              </a:ext>
            </a:extLst>
          </p:cNvPr>
          <p:cNvSpPr>
            <a:spLocks noGrp="1" noChangeArrowheads="1"/>
          </p:cNvSpPr>
          <p:nvPr>
            <p:ph idx="1"/>
          </p:nvPr>
        </p:nvSpPr>
        <p:spPr/>
        <p:txBody>
          <a:bodyPr/>
          <a:lstStyle/>
          <a:p>
            <a:pPr eaLnBrk="1" hangingPunct="1"/>
            <a:r>
              <a:rPr lang="en-US" altLang="en-GH" sz="2800" dirty="0">
                <a:latin typeface="Times New Roman" panose="02020603050405020304" pitchFamily="18" charset="0"/>
              </a:rPr>
              <a:t>Patents</a:t>
            </a:r>
          </a:p>
          <a:p>
            <a:pPr lvl="1" eaLnBrk="1" hangingPunct="1"/>
            <a:r>
              <a:rPr lang="en-US" sz="2400" dirty="0">
                <a:latin typeface="Times New Roman" panose="02020603050405020304" pitchFamily="18" charset="0"/>
                <a:cs typeface="Times New Roman" panose="02020603050405020304" pitchFamily="18" charset="0"/>
              </a:rPr>
              <a:t>The Patents Act, 2003 (Act 657) (Patents Act) and the Patents Regulations 1996 (L.I. 1616) (Patents Regulations) constitute the legislative framework for the grant and protection of patents in Ghana. The Patents Office of the Registrar General's Department is the issuing office of a patent in Ghana.</a:t>
            </a:r>
            <a:endParaRPr lang="en-US" altLang="en-GH" sz="2400" dirty="0">
              <a:latin typeface="Times New Roman" panose="02020603050405020304" pitchFamily="18" charset="0"/>
              <a:cs typeface="Times New Roman" panose="02020603050405020304" pitchFamily="18" charset="0"/>
            </a:endParaRPr>
          </a:p>
        </p:txBody>
      </p:sp>
      <p:sp>
        <p:nvSpPr>
          <p:cNvPr id="9222" name="Slide Number Placeholder 7">
            <a:extLst>
              <a:ext uri="{FF2B5EF4-FFF2-40B4-BE49-F238E27FC236}">
                <a16:creationId xmlns:a16="http://schemas.microsoft.com/office/drawing/2014/main" id="{D510E0DC-EAF3-4F5C-9F92-6FBB3F1A86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GH" sz="1400">
                <a:latin typeface="Arial" panose="020B0604020202020204" pitchFamily="34" charset="0"/>
              </a:rPr>
              <a:t>12-</a:t>
            </a:r>
            <a:fld id="{5D860AC3-ABCB-4EE9-8C4B-11A6CF200319}" type="slidenum">
              <a:rPr lang="en-US" altLang="en-GH" sz="1400">
                <a:latin typeface="Arial" panose="020B0604020202020204" pitchFamily="34" charset="0"/>
              </a:rPr>
              <a:pPr/>
              <a:t>9</a:t>
            </a:fld>
            <a:endParaRPr lang="en-US" altLang="en-GH" sz="1400">
              <a:latin typeface="Arial" panose="020B0604020202020204" pitchFamily="34" charset="0"/>
            </a:endParaRPr>
          </a:p>
        </p:txBody>
      </p:sp>
      <p:sp>
        <p:nvSpPr>
          <p:cNvPr id="9220" name="Line 4">
            <a:extLst>
              <a:ext uri="{FF2B5EF4-FFF2-40B4-BE49-F238E27FC236}">
                <a16:creationId xmlns:a16="http://schemas.microsoft.com/office/drawing/2014/main" id="{72092042-6E5C-4617-8C4E-9729750260C5}"/>
              </a:ext>
            </a:extLst>
          </p:cNvPr>
          <p:cNvSpPr>
            <a:spLocks noChangeShapeType="1"/>
          </p:cNvSpPr>
          <p:nvPr/>
        </p:nvSpPr>
        <p:spPr bwMode="auto">
          <a:xfrm>
            <a:off x="838200" y="1716742"/>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1443</TotalTime>
  <Words>3167</Words>
  <Application>Microsoft Office PowerPoint</Application>
  <PresentationFormat>Widescreen</PresentationFormat>
  <Paragraphs>338</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Helvetica</vt:lpstr>
      <vt:lpstr>Times New Roman</vt:lpstr>
      <vt:lpstr>Wingdings</vt:lpstr>
      <vt:lpstr>Office Theme</vt:lpstr>
      <vt:lpstr>THE IMPORTANCE OF INTELLECTUAL PROPERTY </vt:lpstr>
      <vt:lpstr>Lecture Objectives</vt:lpstr>
      <vt:lpstr>Lecture Objectives</vt:lpstr>
      <vt:lpstr>The Importance of Intellectual Property</vt:lpstr>
      <vt:lpstr>Common Mistakes Firms Make in Regard to Protecting Their Intellectual Property </vt:lpstr>
      <vt:lpstr>Determining What Intellectual  Property to Legally Protect</vt:lpstr>
      <vt:lpstr>The Four Key Forms of  Intellectual Property</vt:lpstr>
      <vt:lpstr>Patents</vt:lpstr>
      <vt:lpstr>Patents</vt:lpstr>
      <vt:lpstr>Patents</vt:lpstr>
      <vt:lpstr>Proper Understanding for What a Patent Means</vt:lpstr>
      <vt:lpstr>Three Basic Requirements for  Obtaining a Patent</vt:lpstr>
      <vt:lpstr>Types of Patents</vt:lpstr>
      <vt:lpstr>Business Method Patents  (Special Utility Patent)</vt:lpstr>
      <vt:lpstr>The Process of Obtaining a Patent</vt:lpstr>
      <vt:lpstr>Patent Infringement</vt:lpstr>
      <vt:lpstr>Trademarks</vt:lpstr>
      <vt:lpstr>The Four Types of Trademarks 1 of 2</vt:lpstr>
      <vt:lpstr>The Four Types of Trademarks 2 of 2</vt:lpstr>
      <vt:lpstr>What is Protected Under Trademark Law 1 of 2</vt:lpstr>
      <vt:lpstr>What is Protected Under Trademark Law 2 of 2</vt:lpstr>
      <vt:lpstr>Exclusions From Trademark Protection</vt:lpstr>
      <vt:lpstr>The Process of Obtaining a Trademark</vt:lpstr>
      <vt:lpstr>Trademark Registration in Ghana</vt:lpstr>
      <vt:lpstr>Trademark Registration in Ghana</vt:lpstr>
      <vt:lpstr>Trademark Registration in Ghana</vt:lpstr>
      <vt:lpstr>Copyrights</vt:lpstr>
      <vt:lpstr>What is Protected By a Copyright?</vt:lpstr>
      <vt:lpstr>Exclusions From Copyright Protection</vt:lpstr>
      <vt:lpstr>Obtaining a copyright in Ghana Step One   </vt:lpstr>
      <vt:lpstr>     Obtaining a copyright in Ghana Step Two     </vt:lpstr>
      <vt:lpstr>Copyright Infringement 1 of 2</vt:lpstr>
      <vt:lpstr>Copyright Infringement 2 of 2</vt:lpstr>
      <vt:lpstr>Trade Secrets</vt:lpstr>
      <vt:lpstr>What Qualifies for Trade Secret Protection? 1 of 2</vt:lpstr>
      <vt:lpstr>What Qualifies for Trade Secret Protection? 2 of 2</vt:lpstr>
      <vt:lpstr>Physical Measures for Protecting  Trade Secrets</vt:lpstr>
      <vt:lpstr>Conducting an Intellectual Property Audit 1 of 2</vt:lpstr>
      <vt:lpstr>Conducting an Intellectual Property Audit 2 of 2</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164</cp:revision>
  <dcterms:created xsi:type="dcterms:W3CDTF">2023-07-24T13:47:17Z</dcterms:created>
  <dcterms:modified xsi:type="dcterms:W3CDTF">2025-06-10T09:48:55Z</dcterms:modified>
</cp:coreProperties>
</file>